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Muli Black" panose="020B0604020202020204" charset="0"/>
      <p:regular r:id="rId21"/>
    </p:embeddedFont>
    <p:embeddedFont>
      <p:font typeface="Muli Regular" panose="020B0604020202020204" charset="0"/>
      <p:regular r:id="rId22"/>
    </p:embeddedFont>
    <p:embeddedFont>
      <p:font typeface="Muli Bold Bold" panose="020B0604020202020204" charset="0"/>
      <p:regular r:id="rId23"/>
    </p:embeddedFont>
    <p:embeddedFont>
      <p:font typeface="Muli Regular Bold"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002366"/>
          </a:solidFill>
        </p:spPr>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31145B"/>
            </a:solidFill>
          </p:spPr>
        </p:sp>
        <p:sp>
          <p:nvSpPr>
            <p:cNvPr id="5" name="AutoShape 5"/>
            <p:cNvSpPr/>
            <p:nvPr/>
          </p:nvSpPr>
          <p:spPr>
            <a:xfrm>
              <a:off x="460654" y="0"/>
              <a:ext cx="236347" cy="219785"/>
            </a:xfrm>
            <a:prstGeom prst="rect">
              <a:avLst/>
            </a:prstGeom>
            <a:solidFill>
              <a:srgbClr val="CCAAFF"/>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74959"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6747846" y="8995290"/>
            <a:ext cx="526020" cy="526020"/>
          </a:xfrm>
          <a:prstGeom prst="rect">
            <a:avLst/>
          </a:prstGeom>
        </p:spPr>
      </p:pic>
      <p:pic>
        <p:nvPicPr>
          <p:cNvPr id="10" name="Picture 10"/>
          <p:cNvPicPr>
            <a:picLocks noChangeAspect="1"/>
          </p:cNvPicPr>
          <p:nvPr/>
        </p:nvPicPr>
        <p:blipFill>
          <a:blip r:embed="rId3"/>
          <a:srcRect t="4363" b="4363"/>
          <a:stretch>
            <a:fillRect/>
          </a:stretch>
        </p:blipFill>
        <p:spPr>
          <a:xfrm>
            <a:off x="0" y="1028700"/>
            <a:ext cx="6998980" cy="9258300"/>
          </a:xfrm>
          <a:prstGeom prst="rect">
            <a:avLst/>
          </a:prstGeom>
        </p:spPr>
      </p:pic>
      <p:grpSp>
        <p:nvGrpSpPr>
          <p:cNvPr id="11" name="Group 11"/>
          <p:cNvGrpSpPr/>
          <p:nvPr/>
        </p:nvGrpSpPr>
        <p:grpSpPr>
          <a:xfrm>
            <a:off x="7858700" y="2096935"/>
            <a:ext cx="9415166" cy="7161365"/>
            <a:chOff x="0" y="0"/>
            <a:chExt cx="12553555" cy="9548487"/>
          </a:xfrm>
        </p:grpSpPr>
        <p:sp>
          <p:nvSpPr>
            <p:cNvPr id="12" name="TextBox 12"/>
            <p:cNvSpPr txBox="1"/>
            <p:nvPr/>
          </p:nvSpPr>
          <p:spPr>
            <a:xfrm>
              <a:off x="0" y="104775"/>
              <a:ext cx="12553555" cy="6615126"/>
            </a:xfrm>
            <a:prstGeom prst="rect">
              <a:avLst/>
            </a:prstGeom>
          </p:spPr>
          <p:txBody>
            <a:bodyPr lIns="0" tIns="0" rIns="0" bIns="0" rtlCol="0" anchor="t">
              <a:spAutoFit/>
            </a:bodyPr>
            <a:lstStyle/>
            <a:p>
              <a:pPr>
                <a:lnSpc>
                  <a:spcPts val="10800"/>
                </a:lnSpc>
              </a:pPr>
              <a:r>
                <a:rPr lang="en-US" sz="10000" spc="-100" dirty="0">
                  <a:solidFill>
                    <a:srgbClr val="002366"/>
                  </a:solidFill>
                  <a:latin typeface="Muli Black Bold"/>
                </a:rPr>
                <a:t>WORKING REMOTELY:</a:t>
              </a:r>
            </a:p>
            <a:p>
              <a:pPr>
                <a:lnSpc>
                  <a:spcPts val="8640"/>
                </a:lnSpc>
              </a:pPr>
              <a:r>
                <a:rPr lang="en-US" sz="8000" spc="-80" dirty="0">
                  <a:solidFill>
                    <a:srgbClr val="002366"/>
                  </a:solidFill>
                  <a:latin typeface="Muli Black Bold"/>
                </a:rPr>
                <a:t>10 Quick Thoughts on Doing It Better</a:t>
              </a:r>
            </a:p>
          </p:txBody>
        </p:sp>
        <p:sp>
          <p:nvSpPr>
            <p:cNvPr id="13" name="TextBox 13"/>
            <p:cNvSpPr txBox="1"/>
            <p:nvPr/>
          </p:nvSpPr>
          <p:spPr>
            <a:xfrm>
              <a:off x="0" y="7204759"/>
              <a:ext cx="12553555" cy="2343728"/>
            </a:xfrm>
            <a:prstGeom prst="rect">
              <a:avLst/>
            </a:prstGeom>
          </p:spPr>
          <p:txBody>
            <a:bodyPr lIns="0" tIns="0" rIns="0" bIns="0" rtlCol="0" anchor="t">
              <a:spAutoFit/>
            </a:bodyPr>
            <a:lstStyle/>
            <a:p>
              <a:pPr>
                <a:lnSpc>
                  <a:spcPts val="3599"/>
                </a:lnSpc>
              </a:pPr>
              <a:r>
                <a:rPr lang="en-US" sz="2999" dirty="0">
                  <a:solidFill>
                    <a:srgbClr val="002366"/>
                  </a:solidFill>
                  <a:latin typeface="Muli Regular"/>
                </a:rPr>
                <a:t>John Daly Ph.D.</a:t>
              </a:r>
            </a:p>
            <a:p>
              <a:pPr>
                <a:lnSpc>
                  <a:spcPts val="3599"/>
                </a:lnSpc>
              </a:pPr>
              <a:r>
                <a:rPr lang="en-US" sz="2999" dirty="0">
                  <a:solidFill>
                    <a:srgbClr val="002366"/>
                  </a:solidFill>
                  <a:latin typeface="Muli Regular"/>
                </a:rPr>
                <a:t>UT McCombs School of</a:t>
              </a:r>
            </a:p>
            <a:p>
              <a:pPr>
                <a:lnSpc>
                  <a:spcPts val="3599"/>
                </a:lnSpc>
              </a:pPr>
              <a:r>
                <a:rPr lang="en-US" sz="2999" dirty="0">
                  <a:solidFill>
                    <a:srgbClr val="002366"/>
                  </a:solidFill>
                  <a:latin typeface="Muli Regular"/>
                </a:rPr>
                <a:t>Business and Moody College</a:t>
              </a:r>
            </a:p>
            <a:p>
              <a:pPr>
                <a:lnSpc>
                  <a:spcPts val="3599"/>
                </a:lnSpc>
              </a:pPr>
              <a:r>
                <a:rPr lang="en-US" sz="2999" dirty="0">
                  <a:solidFill>
                    <a:srgbClr val="002366"/>
                  </a:solidFill>
                  <a:latin typeface="Muli Regular"/>
                </a:rPr>
                <a:t>of Communication</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565380" cy="999224"/>
          </a:xfrm>
          <a:prstGeom prst="rect">
            <a:avLst/>
          </a:prstGeom>
          <a:solidFill>
            <a:srgbClr val="002366"/>
          </a:solidFill>
        </p:spPr>
      </p:sp>
      <p:grpSp>
        <p:nvGrpSpPr>
          <p:cNvPr id="3" name="Group 3"/>
          <p:cNvGrpSpPr/>
          <p:nvPr/>
        </p:nvGrpSpPr>
        <p:grpSpPr>
          <a:xfrm>
            <a:off x="1823134" y="431931"/>
            <a:ext cx="1213733" cy="164839"/>
            <a:chOff x="0" y="0"/>
            <a:chExt cx="1618311" cy="219785"/>
          </a:xfrm>
        </p:grpSpPr>
        <p:sp>
          <p:nvSpPr>
            <p:cNvPr id="4" name="AutoShape 4"/>
            <p:cNvSpPr/>
            <p:nvPr/>
          </p:nvSpPr>
          <p:spPr>
            <a:xfrm>
              <a:off x="0" y="0"/>
              <a:ext cx="236347" cy="219785"/>
            </a:xfrm>
            <a:prstGeom prst="rect">
              <a:avLst/>
            </a:prstGeom>
            <a:solidFill>
              <a:srgbClr val="CCAAFF"/>
            </a:solidFill>
          </p:spPr>
        </p:sp>
        <p:sp>
          <p:nvSpPr>
            <p:cNvPr id="5" name="AutoShape 5"/>
            <p:cNvSpPr/>
            <p:nvPr/>
          </p:nvSpPr>
          <p:spPr>
            <a:xfrm>
              <a:off x="460654" y="0"/>
              <a:ext cx="236347" cy="219785"/>
            </a:xfrm>
            <a:prstGeom prst="rect">
              <a:avLst/>
            </a:prstGeom>
            <a:solidFill>
              <a:srgbClr val="31145B"/>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535613"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7259300" y="9466905"/>
            <a:ext cx="526020" cy="526020"/>
          </a:xfrm>
          <a:prstGeom prst="rect">
            <a:avLst/>
          </a:prstGeom>
        </p:spPr>
      </p:pic>
      <p:grpSp>
        <p:nvGrpSpPr>
          <p:cNvPr id="10" name="Group 10"/>
          <p:cNvGrpSpPr/>
          <p:nvPr/>
        </p:nvGrpSpPr>
        <p:grpSpPr>
          <a:xfrm>
            <a:off x="1261351" y="3609052"/>
            <a:ext cx="5649248" cy="5649248"/>
            <a:chOff x="0" y="0"/>
            <a:chExt cx="5740400" cy="5740400"/>
          </a:xfrm>
        </p:grpSpPr>
        <p:sp>
          <p:nvSpPr>
            <p:cNvPr id="11" name="Freeform 11"/>
            <p:cNvSpPr/>
            <p:nvPr/>
          </p:nvSpPr>
          <p:spPr>
            <a:xfrm>
              <a:off x="0" y="0"/>
              <a:ext cx="5740400" cy="5740400"/>
            </a:xfrm>
            <a:custGeom>
              <a:avLst/>
              <a:gdLst/>
              <a:ahLst/>
              <a:cxnLst/>
              <a:rect l="l" t="t" r="r" b="b"/>
              <a:pathLst>
                <a:path w="5740400" h="5740400">
                  <a:moveTo>
                    <a:pt x="5435600" y="0"/>
                  </a:moveTo>
                  <a:lnTo>
                    <a:pt x="304800" y="0"/>
                  </a:lnTo>
                  <a:cubicBezTo>
                    <a:pt x="135890" y="0"/>
                    <a:pt x="0" y="135890"/>
                    <a:pt x="0" y="304800"/>
                  </a:cubicBezTo>
                  <a:lnTo>
                    <a:pt x="0" y="5435600"/>
                  </a:lnTo>
                  <a:cubicBezTo>
                    <a:pt x="0" y="5604510"/>
                    <a:pt x="135890" y="5740400"/>
                    <a:pt x="304800" y="5740400"/>
                  </a:cubicBezTo>
                  <a:lnTo>
                    <a:pt x="5435600" y="5740400"/>
                  </a:lnTo>
                  <a:cubicBezTo>
                    <a:pt x="5604510" y="5740400"/>
                    <a:pt x="5740400" y="5604510"/>
                    <a:pt x="5740400" y="5435600"/>
                  </a:cubicBezTo>
                  <a:lnTo>
                    <a:pt x="5740400" y="304800"/>
                  </a:lnTo>
                  <a:cubicBezTo>
                    <a:pt x="5740400" y="135890"/>
                    <a:pt x="5604510" y="0"/>
                    <a:pt x="5435600" y="0"/>
                  </a:cubicBezTo>
                  <a:close/>
                </a:path>
              </a:pathLst>
            </a:custGeom>
            <a:solidFill>
              <a:srgbClr val="002366"/>
            </a:solidFill>
          </p:spPr>
        </p:sp>
      </p:grpSp>
      <p:sp>
        <p:nvSpPr>
          <p:cNvPr id="12" name="TextBox 12"/>
          <p:cNvSpPr txBox="1"/>
          <p:nvPr/>
        </p:nvSpPr>
        <p:spPr>
          <a:xfrm>
            <a:off x="2730644" y="1742579"/>
            <a:ext cx="12826712" cy="746705"/>
          </a:xfrm>
          <a:prstGeom prst="rect">
            <a:avLst/>
          </a:prstGeom>
        </p:spPr>
        <p:txBody>
          <a:bodyPr lIns="0" tIns="0" rIns="0" bIns="0" rtlCol="0" anchor="t">
            <a:spAutoFit/>
          </a:bodyPr>
          <a:lstStyle/>
          <a:p>
            <a:pPr algn="ctr">
              <a:lnSpc>
                <a:spcPts val="6000"/>
              </a:lnSpc>
            </a:pPr>
            <a:r>
              <a:rPr lang="en-US" sz="5000">
                <a:solidFill>
                  <a:srgbClr val="002366"/>
                </a:solidFill>
                <a:latin typeface="Muli Black"/>
              </a:rPr>
              <a:t>Motivate</a:t>
            </a:r>
          </a:p>
        </p:txBody>
      </p:sp>
      <p:sp>
        <p:nvSpPr>
          <p:cNvPr id="13" name="TextBox 13"/>
          <p:cNvSpPr txBox="1"/>
          <p:nvPr/>
        </p:nvSpPr>
        <p:spPr>
          <a:xfrm>
            <a:off x="2730644" y="2784707"/>
            <a:ext cx="12826712" cy="526088"/>
          </a:xfrm>
          <a:prstGeom prst="rect">
            <a:avLst/>
          </a:prstGeom>
        </p:spPr>
        <p:txBody>
          <a:bodyPr lIns="0" tIns="0" rIns="0" bIns="0" rtlCol="0" anchor="t">
            <a:spAutoFit/>
          </a:bodyPr>
          <a:lstStyle/>
          <a:p>
            <a:pPr algn="ctr">
              <a:lnSpc>
                <a:spcPts val="4200"/>
              </a:lnSpc>
            </a:pPr>
            <a:r>
              <a:rPr lang="en-US" sz="3500">
                <a:solidFill>
                  <a:srgbClr val="002366"/>
                </a:solidFill>
                <a:latin typeface="Muli Black"/>
              </a:rPr>
              <a:t>Rewards matter, especially spontaneous rewards</a:t>
            </a:r>
          </a:p>
        </p:txBody>
      </p:sp>
      <p:sp>
        <p:nvSpPr>
          <p:cNvPr id="14" name="TextBox 14"/>
          <p:cNvSpPr txBox="1"/>
          <p:nvPr/>
        </p:nvSpPr>
        <p:spPr>
          <a:xfrm>
            <a:off x="7394681" y="4164260"/>
            <a:ext cx="9173797" cy="646261"/>
          </a:xfrm>
          <a:prstGeom prst="rect">
            <a:avLst/>
          </a:prstGeom>
        </p:spPr>
        <p:txBody>
          <a:bodyPr lIns="0" tIns="0" rIns="0" bIns="0" rtlCol="0" anchor="t">
            <a:spAutoFit/>
          </a:bodyPr>
          <a:lstStyle/>
          <a:p>
            <a:pPr algn="ctr">
              <a:lnSpc>
                <a:spcPts val="5159"/>
              </a:lnSpc>
            </a:pPr>
            <a:r>
              <a:rPr lang="en-US" sz="4299" dirty="0">
                <a:solidFill>
                  <a:srgbClr val="002366"/>
                </a:solidFill>
                <a:latin typeface="Muli Regular" panose="020B0604020202020204" charset="0"/>
                <a:ea typeface="Muli Black"/>
              </a:rPr>
              <a:t>✓ Create punctuation marks</a:t>
            </a:r>
          </a:p>
        </p:txBody>
      </p:sp>
      <p:sp>
        <p:nvSpPr>
          <p:cNvPr id="15" name="TextBox 15"/>
          <p:cNvSpPr txBox="1"/>
          <p:nvPr/>
        </p:nvSpPr>
        <p:spPr>
          <a:xfrm>
            <a:off x="8834859" y="4810521"/>
            <a:ext cx="6293437" cy="665958"/>
          </a:xfrm>
          <a:prstGeom prst="rect">
            <a:avLst/>
          </a:prstGeom>
        </p:spPr>
        <p:txBody>
          <a:bodyPr lIns="0" tIns="0" rIns="0" bIns="0" rtlCol="0" anchor="t">
            <a:spAutoFit/>
          </a:bodyPr>
          <a:lstStyle/>
          <a:p>
            <a:pPr>
              <a:lnSpc>
                <a:spcPts val="2640"/>
              </a:lnSpc>
            </a:pPr>
            <a:r>
              <a:rPr lang="en-US" sz="2200" dirty="0">
                <a:solidFill>
                  <a:srgbClr val="002366"/>
                </a:solidFill>
                <a:latin typeface="Muli Regular" panose="020B0604020202020204" charset="0"/>
              </a:rPr>
              <a:t>Markers of success- mini-celebrations</a:t>
            </a:r>
          </a:p>
          <a:p>
            <a:pPr>
              <a:lnSpc>
                <a:spcPts val="2640"/>
              </a:lnSpc>
            </a:pPr>
            <a:r>
              <a:rPr lang="en-US" sz="2200" dirty="0">
                <a:solidFill>
                  <a:srgbClr val="002366"/>
                </a:solidFill>
                <a:latin typeface="Muli Regular" panose="020B0604020202020204" charset="0"/>
              </a:rPr>
              <a:t>ex. Zoom meetings to celebrate milestones</a:t>
            </a:r>
          </a:p>
        </p:txBody>
      </p:sp>
      <p:sp>
        <p:nvSpPr>
          <p:cNvPr id="16" name="TextBox 16"/>
          <p:cNvSpPr txBox="1"/>
          <p:nvPr/>
        </p:nvSpPr>
        <p:spPr>
          <a:xfrm>
            <a:off x="7772400" y="5793178"/>
            <a:ext cx="8289752" cy="640498"/>
          </a:xfrm>
          <a:prstGeom prst="rect">
            <a:avLst/>
          </a:prstGeom>
        </p:spPr>
        <p:txBody>
          <a:bodyPr lIns="0" tIns="0" rIns="0" bIns="0" rtlCol="0" anchor="t">
            <a:spAutoFit/>
          </a:bodyPr>
          <a:lstStyle/>
          <a:p>
            <a:pPr algn="ctr">
              <a:lnSpc>
                <a:spcPts val="5160"/>
              </a:lnSpc>
            </a:pPr>
            <a:r>
              <a:rPr lang="en-US" sz="4300" dirty="0">
                <a:solidFill>
                  <a:srgbClr val="002366"/>
                </a:solidFill>
                <a:latin typeface="Muli Regular" panose="020B0604020202020204" charset="0"/>
                <a:ea typeface="Muli Black"/>
              </a:rPr>
              <a:t>✓ Design Motivational Tasks</a:t>
            </a:r>
          </a:p>
        </p:txBody>
      </p:sp>
      <p:sp>
        <p:nvSpPr>
          <p:cNvPr id="17" name="TextBox 17"/>
          <p:cNvSpPr txBox="1"/>
          <p:nvPr/>
        </p:nvSpPr>
        <p:spPr>
          <a:xfrm>
            <a:off x="8834860" y="6433676"/>
            <a:ext cx="6293437" cy="332979"/>
          </a:xfrm>
          <a:prstGeom prst="rect">
            <a:avLst/>
          </a:prstGeom>
        </p:spPr>
        <p:txBody>
          <a:bodyPr lIns="0" tIns="0" rIns="0" bIns="0" rtlCol="0" anchor="t">
            <a:spAutoFit/>
          </a:bodyPr>
          <a:lstStyle/>
          <a:p>
            <a:pPr>
              <a:lnSpc>
                <a:spcPts val="2640"/>
              </a:lnSpc>
            </a:pPr>
            <a:r>
              <a:rPr lang="en-US" sz="2200" dirty="0">
                <a:solidFill>
                  <a:srgbClr val="002366"/>
                </a:solidFill>
                <a:latin typeface="Muli Regular" panose="020B0604020202020204" charset="0"/>
              </a:rPr>
              <a:t>What tasks are best done dispersed?</a:t>
            </a:r>
          </a:p>
        </p:txBody>
      </p:sp>
      <p:sp>
        <p:nvSpPr>
          <p:cNvPr id="18" name="TextBox 18"/>
          <p:cNvSpPr txBox="1"/>
          <p:nvPr/>
        </p:nvSpPr>
        <p:spPr>
          <a:xfrm>
            <a:off x="7788448" y="7246134"/>
            <a:ext cx="8289752" cy="649309"/>
          </a:xfrm>
          <a:prstGeom prst="rect">
            <a:avLst/>
          </a:prstGeom>
        </p:spPr>
        <p:txBody>
          <a:bodyPr lIns="0" tIns="0" rIns="0" bIns="0" rtlCol="0" anchor="t">
            <a:spAutoFit/>
          </a:bodyPr>
          <a:lstStyle/>
          <a:p>
            <a:pPr algn="ctr">
              <a:lnSpc>
                <a:spcPts val="5160"/>
              </a:lnSpc>
            </a:pPr>
            <a:r>
              <a:rPr lang="en-US" sz="4300" dirty="0">
                <a:solidFill>
                  <a:srgbClr val="002366"/>
                </a:solidFill>
                <a:latin typeface="Muli Regular" panose="020B0604020202020204" charset="0"/>
                <a:ea typeface="Muli Black"/>
              </a:rPr>
              <a:t>✓ Delegate decision-making</a:t>
            </a:r>
          </a:p>
        </p:txBody>
      </p:sp>
      <p:sp>
        <p:nvSpPr>
          <p:cNvPr id="19" name="TextBox 19"/>
          <p:cNvSpPr txBox="1"/>
          <p:nvPr/>
        </p:nvSpPr>
        <p:spPr>
          <a:xfrm>
            <a:off x="8382000" y="8376450"/>
            <a:ext cx="5595817" cy="644230"/>
          </a:xfrm>
          <a:prstGeom prst="rect">
            <a:avLst/>
          </a:prstGeom>
        </p:spPr>
        <p:txBody>
          <a:bodyPr lIns="0" tIns="0" rIns="0" bIns="0" rtlCol="0" anchor="t">
            <a:spAutoFit/>
          </a:bodyPr>
          <a:lstStyle/>
          <a:p>
            <a:pPr>
              <a:lnSpc>
                <a:spcPts val="5160"/>
              </a:lnSpc>
            </a:pPr>
            <a:r>
              <a:rPr lang="en-US" sz="4300" dirty="0">
                <a:solidFill>
                  <a:srgbClr val="002366"/>
                </a:solidFill>
                <a:latin typeface="Muli Regular" panose="020B0604020202020204" charset="0"/>
                <a:ea typeface="Muli Black"/>
              </a:rPr>
              <a:t>✓ Avoid false hope</a:t>
            </a:r>
          </a:p>
        </p:txBody>
      </p:sp>
      <p:pic>
        <p:nvPicPr>
          <p:cNvPr id="20" name="Picture 19"/>
          <p:cNvPicPr>
            <a:picLocks noChangeAspect="1"/>
          </p:cNvPicPr>
          <p:nvPr/>
        </p:nvPicPr>
        <p:blipFill>
          <a:blip r:embed="rId3"/>
          <a:stretch>
            <a:fillRect/>
          </a:stretch>
        </p:blipFill>
        <p:spPr>
          <a:xfrm>
            <a:off x="2104678" y="4603509"/>
            <a:ext cx="3962593" cy="39933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002366"/>
          </a:solidFill>
        </p:spPr>
      </p:sp>
      <p:grpSp>
        <p:nvGrpSpPr>
          <p:cNvPr id="3" name="Group 3"/>
          <p:cNvGrpSpPr/>
          <p:nvPr/>
        </p:nvGrpSpPr>
        <p:grpSpPr>
          <a:xfrm rot="-5400000">
            <a:off x="2199104" y="-92516"/>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CCAAFF"/>
            </a:solidFill>
          </p:spPr>
        </p:sp>
        <p:sp>
          <p:nvSpPr>
            <p:cNvPr id="6" name="AutoShape 6"/>
            <p:cNvSpPr/>
            <p:nvPr/>
          </p:nvSpPr>
          <p:spPr>
            <a:xfrm rot="5400000">
              <a:off x="-8281" y="929590"/>
              <a:ext cx="236347" cy="219785"/>
            </a:xfrm>
            <a:prstGeom prst="rect">
              <a:avLst/>
            </a:prstGeom>
            <a:solidFill>
              <a:srgbClr val="CCAAFF"/>
            </a:solidFill>
          </p:spPr>
        </p:sp>
        <p:sp>
          <p:nvSpPr>
            <p:cNvPr id="7" name="AutoShape 7"/>
            <p:cNvSpPr/>
            <p:nvPr/>
          </p:nvSpPr>
          <p:spPr>
            <a:xfrm rot="5400000">
              <a:off x="-8281" y="1390244"/>
              <a:ext cx="236347" cy="219785"/>
            </a:xfrm>
            <a:prstGeom prst="rect">
              <a:avLst/>
            </a:prstGeom>
            <a:solidFill>
              <a:srgbClr val="31145B"/>
            </a:solidFill>
          </p:spPr>
        </p:sp>
        <p:sp>
          <p:nvSpPr>
            <p:cNvPr id="8" name="AutoShape 8"/>
            <p:cNvSpPr/>
            <p:nvPr/>
          </p:nvSpPr>
          <p:spPr>
            <a:xfrm rot="5400000">
              <a:off x="66678" y="1459950"/>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6747846" y="8995290"/>
            <a:ext cx="526020" cy="526020"/>
          </a:xfrm>
          <a:prstGeom prst="rect">
            <a:avLst/>
          </a:prstGeom>
        </p:spPr>
      </p:pic>
      <p:sp>
        <p:nvSpPr>
          <p:cNvPr id="10" name="TextBox 10"/>
          <p:cNvSpPr txBox="1"/>
          <p:nvPr/>
        </p:nvSpPr>
        <p:spPr>
          <a:xfrm>
            <a:off x="2730644" y="1742579"/>
            <a:ext cx="12826712" cy="746705"/>
          </a:xfrm>
          <a:prstGeom prst="rect">
            <a:avLst/>
          </a:prstGeom>
        </p:spPr>
        <p:txBody>
          <a:bodyPr lIns="0" tIns="0" rIns="0" bIns="0" rtlCol="0" anchor="t">
            <a:spAutoFit/>
          </a:bodyPr>
          <a:lstStyle/>
          <a:p>
            <a:pPr algn="ctr">
              <a:lnSpc>
                <a:spcPts val="6000"/>
              </a:lnSpc>
            </a:pPr>
            <a:r>
              <a:rPr lang="en-US" sz="5000">
                <a:solidFill>
                  <a:srgbClr val="002366"/>
                </a:solidFill>
                <a:latin typeface="Muli Black"/>
              </a:rPr>
              <a:t>Communicate</a:t>
            </a:r>
          </a:p>
        </p:txBody>
      </p:sp>
      <p:sp>
        <p:nvSpPr>
          <p:cNvPr id="11" name="TextBox 11"/>
          <p:cNvSpPr txBox="1"/>
          <p:nvPr/>
        </p:nvSpPr>
        <p:spPr>
          <a:xfrm>
            <a:off x="2730644" y="2784707"/>
            <a:ext cx="12826712" cy="526088"/>
          </a:xfrm>
          <a:prstGeom prst="rect">
            <a:avLst/>
          </a:prstGeom>
        </p:spPr>
        <p:txBody>
          <a:bodyPr lIns="0" tIns="0" rIns="0" bIns="0" rtlCol="0" anchor="t">
            <a:spAutoFit/>
          </a:bodyPr>
          <a:lstStyle/>
          <a:p>
            <a:pPr algn="ctr">
              <a:lnSpc>
                <a:spcPts val="4200"/>
              </a:lnSpc>
            </a:pPr>
            <a:r>
              <a:rPr lang="en-US" sz="3500">
                <a:solidFill>
                  <a:srgbClr val="002366"/>
                </a:solidFill>
                <a:latin typeface="Muli Black"/>
              </a:rPr>
              <a:t>Information Availability &amp; Regular Updates</a:t>
            </a:r>
          </a:p>
        </p:txBody>
      </p:sp>
      <p:grpSp>
        <p:nvGrpSpPr>
          <p:cNvPr id="12" name="Group 12"/>
          <p:cNvGrpSpPr/>
          <p:nvPr/>
        </p:nvGrpSpPr>
        <p:grpSpPr>
          <a:xfrm>
            <a:off x="11610052" y="3872062"/>
            <a:ext cx="5649248" cy="5649248"/>
            <a:chOff x="0" y="0"/>
            <a:chExt cx="5740400" cy="5740400"/>
          </a:xfrm>
        </p:grpSpPr>
        <p:sp>
          <p:nvSpPr>
            <p:cNvPr id="13" name="Freeform 13"/>
            <p:cNvSpPr/>
            <p:nvPr/>
          </p:nvSpPr>
          <p:spPr>
            <a:xfrm>
              <a:off x="0" y="0"/>
              <a:ext cx="5740400" cy="5740400"/>
            </a:xfrm>
            <a:custGeom>
              <a:avLst/>
              <a:gdLst/>
              <a:ahLst/>
              <a:cxnLst/>
              <a:rect l="l" t="t" r="r" b="b"/>
              <a:pathLst>
                <a:path w="5740400" h="5740400">
                  <a:moveTo>
                    <a:pt x="5435600" y="0"/>
                  </a:moveTo>
                  <a:lnTo>
                    <a:pt x="304800" y="0"/>
                  </a:lnTo>
                  <a:cubicBezTo>
                    <a:pt x="135890" y="0"/>
                    <a:pt x="0" y="135890"/>
                    <a:pt x="0" y="304800"/>
                  </a:cubicBezTo>
                  <a:lnTo>
                    <a:pt x="0" y="5435600"/>
                  </a:lnTo>
                  <a:cubicBezTo>
                    <a:pt x="0" y="5604510"/>
                    <a:pt x="135890" y="5740400"/>
                    <a:pt x="304800" y="5740400"/>
                  </a:cubicBezTo>
                  <a:lnTo>
                    <a:pt x="5435600" y="5740400"/>
                  </a:lnTo>
                  <a:cubicBezTo>
                    <a:pt x="5604510" y="5740400"/>
                    <a:pt x="5740400" y="5604510"/>
                    <a:pt x="5740400" y="5435600"/>
                  </a:cubicBezTo>
                  <a:lnTo>
                    <a:pt x="5740400" y="304800"/>
                  </a:lnTo>
                  <a:cubicBezTo>
                    <a:pt x="5740400" y="135890"/>
                    <a:pt x="5604510" y="0"/>
                    <a:pt x="5435600" y="0"/>
                  </a:cubicBezTo>
                  <a:close/>
                </a:path>
              </a:pathLst>
            </a:custGeom>
            <a:solidFill>
              <a:srgbClr val="002366"/>
            </a:solidFill>
          </p:spPr>
        </p:sp>
      </p:grpSp>
      <p:pic>
        <p:nvPicPr>
          <p:cNvPr id="14" name="Picture 14"/>
          <p:cNvPicPr>
            <a:picLocks noChangeAspect="1"/>
          </p:cNvPicPr>
          <p:nvPr/>
        </p:nvPicPr>
        <p:blipFill>
          <a:blip r:embed="rId3"/>
          <a:srcRect/>
          <a:stretch>
            <a:fillRect/>
          </a:stretch>
        </p:blipFill>
        <p:spPr>
          <a:xfrm>
            <a:off x="12595933" y="4307513"/>
            <a:ext cx="3677487" cy="3673447"/>
          </a:xfrm>
          <a:prstGeom prst="rect">
            <a:avLst/>
          </a:prstGeom>
        </p:spPr>
      </p:pic>
      <p:sp>
        <p:nvSpPr>
          <p:cNvPr id="15" name="TextBox 15"/>
          <p:cNvSpPr txBox="1"/>
          <p:nvPr/>
        </p:nvSpPr>
        <p:spPr>
          <a:xfrm>
            <a:off x="1345525" y="3707592"/>
            <a:ext cx="9992933" cy="6129883"/>
          </a:xfrm>
          <a:prstGeom prst="rect">
            <a:avLst/>
          </a:prstGeom>
        </p:spPr>
        <p:txBody>
          <a:bodyPr lIns="0" tIns="0" rIns="0" bIns="0" rtlCol="0" anchor="t">
            <a:spAutoFit/>
          </a:bodyPr>
          <a:lstStyle/>
          <a:p>
            <a:pPr>
              <a:lnSpc>
                <a:spcPts val="3599"/>
              </a:lnSpc>
            </a:pPr>
            <a:r>
              <a:rPr lang="en-US" sz="2999" dirty="0">
                <a:solidFill>
                  <a:srgbClr val="002366"/>
                </a:solidFill>
                <a:latin typeface="Muli Black"/>
              </a:rPr>
              <a:t>Patience with Communication Technology</a:t>
            </a:r>
          </a:p>
          <a:p>
            <a:pPr>
              <a:lnSpc>
                <a:spcPts val="3599"/>
              </a:lnSpc>
            </a:pPr>
            <a:endParaRPr lang="en-US" sz="2999" dirty="0">
              <a:solidFill>
                <a:srgbClr val="002366"/>
              </a:solidFill>
              <a:latin typeface="Muli Black"/>
            </a:endParaRPr>
          </a:p>
          <a:p>
            <a:pPr>
              <a:lnSpc>
                <a:spcPts val="2910"/>
              </a:lnSpc>
            </a:pPr>
            <a:r>
              <a:rPr lang="en-US" sz="2425" dirty="0" smtClean="0">
                <a:solidFill>
                  <a:srgbClr val="002366"/>
                </a:solidFill>
                <a:latin typeface="Muli Regular" panose="020B0604020202020204" charset="0"/>
              </a:rPr>
              <a:t>1. Not having the right technology</a:t>
            </a:r>
          </a:p>
          <a:p>
            <a:pPr>
              <a:lnSpc>
                <a:spcPts val="2910"/>
              </a:lnSpc>
            </a:pPr>
            <a:r>
              <a:rPr lang="en-US" sz="2425" dirty="0" smtClean="0">
                <a:solidFill>
                  <a:srgbClr val="002366"/>
                </a:solidFill>
                <a:latin typeface="Muli Regular" panose="020B0604020202020204" charset="0"/>
              </a:rPr>
              <a:t>2. Beware: Don't attribute technology issues to people—don't confound people's tech skills with their abilities and performance</a:t>
            </a:r>
          </a:p>
          <a:p>
            <a:pPr>
              <a:lnSpc>
                <a:spcPts val="2910"/>
              </a:lnSpc>
            </a:pPr>
            <a:r>
              <a:rPr lang="en-US" sz="2425" dirty="0" smtClean="0">
                <a:solidFill>
                  <a:srgbClr val="002366"/>
                </a:solidFill>
                <a:latin typeface="Muli Regular" panose="020B0604020202020204" charset="0"/>
              </a:rPr>
              <a:t>3. Not using technology appropriately</a:t>
            </a:r>
          </a:p>
          <a:p>
            <a:pPr>
              <a:lnSpc>
                <a:spcPts val="2910"/>
              </a:lnSpc>
            </a:pPr>
            <a:r>
              <a:rPr lang="en-US" sz="2425" dirty="0" smtClean="0">
                <a:solidFill>
                  <a:srgbClr val="002366"/>
                </a:solidFill>
                <a:latin typeface="Muli Regular" panose="020B0604020202020204" charset="0"/>
              </a:rPr>
              <a:t>The Learning Curve:</a:t>
            </a:r>
          </a:p>
          <a:p>
            <a:pPr>
              <a:lnSpc>
                <a:spcPts val="2910"/>
              </a:lnSpc>
            </a:pPr>
            <a:endParaRPr lang="en-US" sz="2425" dirty="0" smtClean="0">
              <a:solidFill>
                <a:srgbClr val="002366"/>
              </a:solidFill>
              <a:latin typeface="Muli Regular" panose="020B0604020202020204" charset="0"/>
            </a:endParaRPr>
          </a:p>
          <a:p>
            <a:pPr>
              <a:lnSpc>
                <a:spcPts val="2910"/>
              </a:lnSpc>
            </a:pPr>
            <a:r>
              <a:rPr lang="en-US" sz="2425" dirty="0" smtClean="0">
                <a:solidFill>
                  <a:srgbClr val="002366"/>
                </a:solidFill>
                <a:latin typeface="Muli Regular" panose="020B0604020202020204" charset="0"/>
              </a:rPr>
              <a:t>*Forgetting or not understanding</a:t>
            </a:r>
          </a:p>
          <a:p>
            <a:pPr>
              <a:lnSpc>
                <a:spcPts val="2910"/>
              </a:lnSpc>
            </a:pPr>
            <a:r>
              <a:rPr lang="en-US" sz="2425" dirty="0" smtClean="0">
                <a:solidFill>
                  <a:srgbClr val="002366"/>
                </a:solidFill>
                <a:latin typeface="Muli Regular" panose="020B0604020202020204" charset="0"/>
              </a:rPr>
              <a:t>•Mute button</a:t>
            </a:r>
          </a:p>
          <a:p>
            <a:pPr>
              <a:lnSpc>
                <a:spcPts val="2910"/>
              </a:lnSpc>
            </a:pPr>
            <a:r>
              <a:rPr lang="en-US" sz="2425" dirty="0" smtClean="0">
                <a:solidFill>
                  <a:srgbClr val="002366"/>
                </a:solidFill>
                <a:latin typeface="Muli Regular" panose="020B0604020202020204" charset="0"/>
              </a:rPr>
              <a:t>•Background</a:t>
            </a:r>
          </a:p>
          <a:p>
            <a:pPr>
              <a:lnSpc>
                <a:spcPts val="2910"/>
              </a:lnSpc>
            </a:pPr>
            <a:r>
              <a:rPr lang="en-US" sz="2425" dirty="0" smtClean="0">
                <a:solidFill>
                  <a:srgbClr val="002366"/>
                </a:solidFill>
                <a:latin typeface="Muli Regular" panose="020B0604020202020204" charset="0"/>
              </a:rPr>
              <a:t>•Distractions</a:t>
            </a:r>
          </a:p>
          <a:p>
            <a:pPr>
              <a:lnSpc>
                <a:spcPts val="2910"/>
              </a:lnSpc>
            </a:pPr>
            <a:endParaRPr lang="en-US" sz="2425" dirty="0" smtClean="0">
              <a:solidFill>
                <a:srgbClr val="002366"/>
              </a:solidFill>
              <a:latin typeface="Muli Regular" panose="020B0604020202020204" charset="0"/>
            </a:endParaRPr>
          </a:p>
          <a:p>
            <a:pPr>
              <a:lnSpc>
                <a:spcPts val="2910"/>
              </a:lnSpc>
            </a:pPr>
            <a:r>
              <a:rPr lang="en-US" sz="2425" dirty="0" smtClean="0">
                <a:solidFill>
                  <a:srgbClr val="002366"/>
                </a:solidFill>
                <a:latin typeface="Muli Regular" panose="020B0604020202020204" charset="0"/>
              </a:rPr>
              <a:t>*The challenges of email, audio/video conferencing</a:t>
            </a:r>
          </a:p>
          <a:p>
            <a:pPr>
              <a:lnSpc>
                <a:spcPts val="2910"/>
              </a:lnSpc>
            </a:pPr>
            <a:r>
              <a:rPr lang="en-US" sz="2425" dirty="0" smtClean="0">
                <a:solidFill>
                  <a:srgbClr val="002366"/>
                </a:solidFill>
                <a:latin typeface="Muli Regular" panose="020B0604020202020204" charset="0"/>
              </a:rPr>
              <a:t>•Brevity matters</a:t>
            </a:r>
          </a:p>
          <a:p>
            <a:pPr>
              <a:lnSpc>
                <a:spcPts val="2910"/>
              </a:lnSpc>
            </a:pPr>
            <a:r>
              <a:rPr lang="en-US" sz="2425" dirty="0" smtClean="0">
                <a:solidFill>
                  <a:srgbClr val="002366"/>
                </a:solidFill>
                <a:latin typeface="Muli Regular" panose="020B0604020202020204" charset="0"/>
              </a:rPr>
              <a:t>•Pauses in conversations</a:t>
            </a:r>
            <a:endParaRPr lang="en-US" sz="2425" dirty="0" smtClean="0">
              <a:solidFill>
                <a:srgbClr val="002366"/>
              </a:solidFill>
              <a:latin typeface="Muli Regular" panose="020B0604020202020204" charset="0"/>
            </a:endParaRPr>
          </a:p>
        </p:txBody>
      </p:sp>
      <p:sp>
        <p:nvSpPr>
          <p:cNvPr id="16" name="TextBox 16"/>
          <p:cNvSpPr txBox="1"/>
          <p:nvPr/>
        </p:nvSpPr>
        <p:spPr>
          <a:xfrm>
            <a:off x="12279703" y="8228179"/>
            <a:ext cx="4309946" cy="767110"/>
          </a:xfrm>
          <a:prstGeom prst="rect">
            <a:avLst/>
          </a:prstGeom>
        </p:spPr>
        <p:txBody>
          <a:bodyPr lIns="0" tIns="0" rIns="0" bIns="0" rtlCol="0" anchor="t">
            <a:spAutoFit/>
          </a:bodyPr>
          <a:lstStyle/>
          <a:p>
            <a:pPr algn="ctr">
              <a:lnSpc>
                <a:spcPts val="3062"/>
              </a:lnSpc>
            </a:pPr>
            <a:r>
              <a:rPr lang="en-US" sz="2551">
                <a:solidFill>
                  <a:srgbClr val="FFFFFF"/>
                </a:solidFill>
                <a:latin typeface="Muli Black"/>
              </a:rPr>
              <a:t>Virtual Workspace &amp;</a:t>
            </a:r>
          </a:p>
          <a:p>
            <a:pPr algn="ctr">
              <a:lnSpc>
                <a:spcPts val="3062"/>
              </a:lnSpc>
            </a:pPr>
            <a:r>
              <a:rPr lang="en-US" sz="2551">
                <a:solidFill>
                  <a:srgbClr val="FFFFFF"/>
                </a:solidFill>
                <a:latin typeface="Muli Black"/>
              </a:rPr>
              <a:t>Collaborative Sharing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002366"/>
          </a:solidFill>
        </p:spPr>
      </p:sp>
      <p:grpSp>
        <p:nvGrpSpPr>
          <p:cNvPr id="3" name="Group 3"/>
          <p:cNvGrpSpPr/>
          <p:nvPr/>
        </p:nvGrpSpPr>
        <p:grpSpPr>
          <a:xfrm rot="-5400000">
            <a:off x="2199104" y="-92516"/>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CCAAFF"/>
            </a:solidFill>
          </p:spPr>
        </p:sp>
        <p:sp>
          <p:nvSpPr>
            <p:cNvPr id="6" name="AutoShape 6"/>
            <p:cNvSpPr/>
            <p:nvPr/>
          </p:nvSpPr>
          <p:spPr>
            <a:xfrm rot="5400000">
              <a:off x="-8281" y="929590"/>
              <a:ext cx="236347" cy="219785"/>
            </a:xfrm>
            <a:prstGeom prst="rect">
              <a:avLst/>
            </a:prstGeom>
            <a:solidFill>
              <a:srgbClr val="CCAAFF"/>
            </a:solidFill>
          </p:spPr>
        </p:sp>
        <p:sp>
          <p:nvSpPr>
            <p:cNvPr id="7" name="AutoShape 7"/>
            <p:cNvSpPr/>
            <p:nvPr/>
          </p:nvSpPr>
          <p:spPr>
            <a:xfrm rot="5400000">
              <a:off x="-8281" y="1390244"/>
              <a:ext cx="236347" cy="219785"/>
            </a:xfrm>
            <a:prstGeom prst="rect">
              <a:avLst/>
            </a:prstGeom>
            <a:solidFill>
              <a:srgbClr val="31145B"/>
            </a:solidFill>
          </p:spPr>
        </p:sp>
        <p:sp>
          <p:nvSpPr>
            <p:cNvPr id="8" name="AutoShape 8"/>
            <p:cNvSpPr/>
            <p:nvPr/>
          </p:nvSpPr>
          <p:spPr>
            <a:xfrm rot="5400000">
              <a:off x="66678" y="1459950"/>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6747846" y="8995290"/>
            <a:ext cx="526020" cy="526020"/>
          </a:xfrm>
          <a:prstGeom prst="rect">
            <a:avLst/>
          </a:prstGeom>
        </p:spPr>
      </p:pic>
      <p:sp>
        <p:nvSpPr>
          <p:cNvPr id="10" name="TextBox 10"/>
          <p:cNvSpPr txBox="1"/>
          <p:nvPr/>
        </p:nvSpPr>
        <p:spPr>
          <a:xfrm>
            <a:off x="2730644" y="2104529"/>
            <a:ext cx="12826712" cy="746705"/>
          </a:xfrm>
          <a:prstGeom prst="rect">
            <a:avLst/>
          </a:prstGeom>
        </p:spPr>
        <p:txBody>
          <a:bodyPr lIns="0" tIns="0" rIns="0" bIns="0" rtlCol="0" anchor="t">
            <a:spAutoFit/>
          </a:bodyPr>
          <a:lstStyle/>
          <a:p>
            <a:pPr algn="ctr">
              <a:lnSpc>
                <a:spcPts val="6000"/>
              </a:lnSpc>
            </a:pPr>
            <a:r>
              <a:rPr lang="en-US" sz="5000">
                <a:solidFill>
                  <a:srgbClr val="002366"/>
                </a:solidFill>
                <a:latin typeface="Muli Black"/>
              </a:rPr>
              <a:t>Communicate</a:t>
            </a:r>
          </a:p>
        </p:txBody>
      </p:sp>
      <p:grpSp>
        <p:nvGrpSpPr>
          <p:cNvPr id="11" name="Group 11"/>
          <p:cNvGrpSpPr/>
          <p:nvPr/>
        </p:nvGrpSpPr>
        <p:grpSpPr>
          <a:xfrm>
            <a:off x="11610052" y="3872062"/>
            <a:ext cx="5649248" cy="5649248"/>
            <a:chOff x="0" y="0"/>
            <a:chExt cx="5740400" cy="5740400"/>
          </a:xfrm>
        </p:grpSpPr>
        <p:sp>
          <p:nvSpPr>
            <p:cNvPr id="12" name="Freeform 12"/>
            <p:cNvSpPr/>
            <p:nvPr/>
          </p:nvSpPr>
          <p:spPr>
            <a:xfrm>
              <a:off x="0" y="0"/>
              <a:ext cx="5740400" cy="5740400"/>
            </a:xfrm>
            <a:custGeom>
              <a:avLst/>
              <a:gdLst/>
              <a:ahLst/>
              <a:cxnLst/>
              <a:rect l="l" t="t" r="r" b="b"/>
              <a:pathLst>
                <a:path w="5740400" h="5740400">
                  <a:moveTo>
                    <a:pt x="5435600" y="0"/>
                  </a:moveTo>
                  <a:lnTo>
                    <a:pt x="304800" y="0"/>
                  </a:lnTo>
                  <a:cubicBezTo>
                    <a:pt x="135890" y="0"/>
                    <a:pt x="0" y="135890"/>
                    <a:pt x="0" y="304800"/>
                  </a:cubicBezTo>
                  <a:lnTo>
                    <a:pt x="0" y="5435600"/>
                  </a:lnTo>
                  <a:cubicBezTo>
                    <a:pt x="0" y="5604510"/>
                    <a:pt x="135890" y="5740400"/>
                    <a:pt x="304800" y="5740400"/>
                  </a:cubicBezTo>
                  <a:lnTo>
                    <a:pt x="5435600" y="5740400"/>
                  </a:lnTo>
                  <a:cubicBezTo>
                    <a:pt x="5604510" y="5740400"/>
                    <a:pt x="5740400" y="5604510"/>
                    <a:pt x="5740400" y="5435600"/>
                  </a:cubicBezTo>
                  <a:lnTo>
                    <a:pt x="5740400" y="304800"/>
                  </a:lnTo>
                  <a:cubicBezTo>
                    <a:pt x="5740400" y="135890"/>
                    <a:pt x="5604510" y="0"/>
                    <a:pt x="5435600" y="0"/>
                  </a:cubicBezTo>
                  <a:close/>
                </a:path>
              </a:pathLst>
            </a:custGeom>
            <a:solidFill>
              <a:srgbClr val="002366"/>
            </a:solidFill>
          </p:spPr>
        </p:sp>
      </p:grpSp>
      <p:pic>
        <p:nvPicPr>
          <p:cNvPr id="13" name="Picture 13"/>
          <p:cNvPicPr>
            <a:picLocks noChangeAspect="1"/>
          </p:cNvPicPr>
          <p:nvPr/>
        </p:nvPicPr>
        <p:blipFill>
          <a:blip r:embed="rId3"/>
          <a:srcRect/>
          <a:stretch>
            <a:fillRect/>
          </a:stretch>
        </p:blipFill>
        <p:spPr>
          <a:xfrm>
            <a:off x="12595933" y="4307513"/>
            <a:ext cx="3677487" cy="3673447"/>
          </a:xfrm>
          <a:prstGeom prst="rect">
            <a:avLst/>
          </a:prstGeom>
        </p:spPr>
      </p:pic>
      <p:sp>
        <p:nvSpPr>
          <p:cNvPr id="14" name="TextBox 14"/>
          <p:cNvSpPr txBox="1"/>
          <p:nvPr/>
        </p:nvSpPr>
        <p:spPr>
          <a:xfrm>
            <a:off x="12279703" y="8228179"/>
            <a:ext cx="4309946" cy="767110"/>
          </a:xfrm>
          <a:prstGeom prst="rect">
            <a:avLst/>
          </a:prstGeom>
        </p:spPr>
        <p:txBody>
          <a:bodyPr lIns="0" tIns="0" rIns="0" bIns="0" rtlCol="0" anchor="t">
            <a:spAutoFit/>
          </a:bodyPr>
          <a:lstStyle/>
          <a:p>
            <a:pPr algn="ctr">
              <a:lnSpc>
                <a:spcPts val="3062"/>
              </a:lnSpc>
            </a:pPr>
            <a:r>
              <a:rPr lang="en-US" sz="2551">
                <a:solidFill>
                  <a:srgbClr val="FFFFFF"/>
                </a:solidFill>
                <a:latin typeface="Muli Black"/>
              </a:rPr>
              <a:t>Virtual Workspace &amp;</a:t>
            </a:r>
          </a:p>
          <a:p>
            <a:pPr algn="ctr">
              <a:lnSpc>
                <a:spcPts val="3062"/>
              </a:lnSpc>
            </a:pPr>
            <a:r>
              <a:rPr lang="en-US" sz="2551">
                <a:solidFill>
                  <a:srgbClr val="FFFFFF"/>
                </a:solidFill>
                <a:latin typeface="Muli Black"/>
              </a:rPr>
              <a:t>Collaborative Sharing</a:t>
            </a:r>
          </a:p>
        </p:txBody>
      </p:sp>
      <p:sp>
        <p:nvSpPr>
          <p:cNvPr id="15" name="TextBox 15"/>
          <p:cNvSpPr txBox="1"/>
          <p:nvPr/>
        </p:nvSpPr>
        <p:spPr>
          <a:xfrm>
            <a:off x="1345525" y="3661251"/>
            <a:ext cx="9173797" cy="646261"/>
          </a:xfrm>
          <a:prstGeom prst="rect">
            <a:avLst/>
          </a:prstGeom>
        </p:spPr>
        <p:txBody>
          <a:bodyPr lIns="0" tIns="0" rIns="0" bIns="0" rtlCol="0" anchor="t">
            <a:spAutoFit/>
          </a:bodyPr>
          <a:lstStyle/>
          <a:p>
            <a:pPr>
              <a:lnSpc>
                <a:spcPts val="5159"/>
              </a:lnSpc>
            </a:pPr>
            <a:r>
              <a:rPr lang="en-US" sz="4299" dirty="0">
                <a:solidFill>
                  <a:srgbClr val="002366"/>
                </a:solidFill>
                <a:latin typeface="Muli Regular" panose="020B0604020202020204" charset="0"/>
                <a:ea typeface="Muli Black"/>
              </a:rPr>
              <a:t>✓ It's all about communication</a:t>
            </a:r>
          </a:p>
        </p:txBody>
      </p:sp>
      <p:sp>
        <p:nvSpPr>
          <p:cNvPr id="16" name="TextBox 16"/>
          <p:cNvSpPr txBox="1"/>
          <p:nvPr/>
        </p:nvSpPr>
        <p:spPr>
          <a:xfrm>
            <a:off x="1345525" y="4518323"/>
            <a:ext cx="9173797" cy="646261"/>
          </a:xfrm>
          <a:prstGeom prst="rect">
            <a:avLst/>
          </a:prstGeom>
        </p:spPr>
        <p:txBody>
          <a:bodyPr lIns="0" tIns="0" rIns="0" bIns="0" rtlCol="0" anchor="t">
            <a:spAutoFit/>
          </a:bodyPr>
          <a:lstStyle/>
          <a:p>
            <a:pPr>
              <a:lnSpc>
                <a:spcPts val="5159"/>
              </a:lnSpc>
            </a:pPr>
            <a:r>
              <a:rPr lang="en-US" sz="4299" dirty="0">
                <a:solidFill>
                  <a:srgbClr val="002366"/>
                </a:solidFill>
                <a:latin typeface="Muli Regular" panose="020B0604020202020204" charset="0"/>
                <a:ea typeface="Muli Black"/>
              </a:rPr>
              <a:t>✓ Focus matters</a:t>
            </a:r>
          </a:p>
        </p:txBody>
      </p:sp>
      <p:sp>
        <p:nvSpPr>
          <p:cNvPr id="17" name="TextBox 17"/>
          <p:cNvSpPr txBox="1"/>
          <p:nvPr/>
        </p:nvSpPr>
        <p:spPr>
          <a:xfrm>
            <a:off x="1345525" y="5497975"/>
            <a:ext cx="9173797" cy="646261"/>
          </a:xfrm>
          <a:prstGeom prst="rect">
            <a:avLst/>
          </a:prstGeom>
        </p:spPr>
        <p:txBody>
          <a:bodyPr lIns="0" tIns="0" rIns="0" bIns="0" rtlCol="0" anchor="t">
            <a:spAutoFit/>
          </a:bodyPr>
          <a:lstStyle/>
          <a:p>
            <a:pPr>
              <a:lnSpc>
                <a:spcPts val="5159"/>
              </a:lnSpc>
            </a:pPr>
            <a:r>
              <a:rPr lang="en-US" sz="4299" dirty="0">
                <a:solidFill>
                  <a:srgbClr val="002366"/>
                </a:solidFill>
                <a:latin typeface="Muli Regular" panose="020B0604020202020204" charset="0"/>
                <a:ea typeface="Muli Black"/>
              </a:rPr>
              <a:t>✓ Use multiple channels</a:t>
            </a:r>
          </a:p>
        </p:txBody>
      </p:sp>
      <p:sp>
        <p:nvSpPr>
          <p:cNvPr id="18" name="TextBox 18"/>
          <p:cNvSpPr txBox="1"/>
          <p:nvPr/>
        </p:nvSpPr>
        <p:spPr>
          <a:xfrm>
            <a:off x="1915682" y="6144236"/>
            <a:ext cx="6293437" cy="665958"/>
          </a:xfrm>
          <a:prstGeom prst="rect">
            <a:avLst/>
          </a:prstGeom>
        </p:spPr>
        <p:txBody>
          <a:bodyPr lIns="0" tIns="0" rIns="0" bIns="0" rtlCol="0" anchor="t">
            <a:spAutoFit/>
          </a:bodyPr>
          <a:lstStyle/>
          <a:p>
            <a:pPr>
              <a:lnSpc>
                <a:spcPts val="2640"/>
              </a:lnSpc>
            </a:pPr>
            <a:r>
              <a:rPr lang="en-US" sz="2200" dirty="0">
                <a:solidFill>
                  <a:srgbClr val="002366"/>
                </a:solidFill>
                <a:latin typeface="Muli Regular" panose="020B0604020202020204" charset="0"/>
              </a:rPr>
              <a:t>Redundancy matters: email, Slack, phone, text, Zoom, WebEx...</a:t>
            </a:r>
          </a:p>
        </p:txBody>
      </p:sp>
      <p:sp>
        <p:nvSpPr>
          <p:cNvPr id="19" name="TextBox 19"/>
          <p:cNvSpPr txBox="1"/>
          <p:nvPr/>
        </p:nvSpPr>
        <p:spPr>
          <a:xfrm>
            <a:off x="1345525" y="7039939"/>
            <a:ext cx="9173797" cy="646261"/>
          </a:xfrm>
          <a:prstGeom prst="rect">
            <a:avLst/>
          </a:prstGeom>
        </p:spPr>
        <p:txBody>
          <a:bodyPr lIns="0" tIns="0" rIns="0" bIns="0" rtlCol="0" anchor="t">
            <a:spAutoFit/>
          </a:bodyPr>
          <a:lstStyle/>
          <a:p>
            <a:pPr>
              <a:lnSpc>
                <a:spcPts val="5159"/>
              </a:lnSpc>
            </a:pPr>
            <a:r>
              <a:rPr lang="en-US" sz="4299" dirty="0">
                <a:solidFill>
                  <a:srgbClr val="002366"/>
                </a:solidFill>
                <a:latin typeface="Muli Regular" panose="020B0604020202020204" charset="0"/>
                <a:ea typeface="Muli Black"/>
              </a:rPr>
              <a:t>✓ Documentation matters</a:t>
            </a:r>
          </a:p>
        </p:txBody>
      </p:sp>
      <p:sp>
        <p:nvSpPr>
          <p:cNvPr id="20" name="TextBox 20"/>
          <p:cNvSpPr txBox="1"/>
          <p:nvPr/>
        </p:nvSpPr>
        <p:spPr>
          <a:xfrm>
            <a:off x="1345525" y="7980960"/>
            <a:ext cx="9173797" cy="646261"/>
          </a:xfrm>
          <a:prstGeom prst="rect">
            <a:avLst/>
          </a:prstGeom>
        </p:spPr>
        <p:txBody>
          <a:bodyPr lIns="0" tIns="0" rIns="0" bIns="0" rtlCol="0" anchor="t">
            <a:spAutoFit/>
          </a:bodyPr>
          <a:lstStyle/>
          <a:p>
            <a:pPr>
              <a:lnSpc>
                <a:spcPts val="5159"/>
              </a:lnSpc>
            </a:pPr>
            <a:r>
              <a:rPr lang="en-US" sz="4299" dirty="0">
                <a:solidFill>
                  <a:srgbClr val="002366"/>
                </a:solidFill>
                <a:latin typeface="Muli Regular" panose="020B0604020202020204" charset="0"/>
                <a:ea typeface="Muli Black"/>
              </a:rPr>
              <a:t>✓ Managing the rumors</a:t>
            </a:r>
          </a:p>
        </p:txBody>
      </p:sp>
      <p:sp>
        <p:nvSpPr>
          <p:cNvPr id="21" name="TextBox 21"/>
          <p:cNvSpPr txBox="1"/>
          <p:nvPr/>
        </p:nvSpPr>
        <p:spPr>
          <a:xfrm>
            <a:off x="1345525" y="8935169"/>
            <a:ext cx="9173797" cy="646261"/>
          </a:xfrm>
          <a:prstGeom prst="rect">
            <a:avLst/>
          </a:prstGeom>
        </p:spPr>
        <p:txBody>
          <a:bodyPr lIns="0" tIns="0" rIns="0" bIns="0" rtlCol="0" anchor="t">
            <a:spAutoFit/>
          </a:bodyPr>
          <a:lstStyle/>
          <a:p>
            <a:pPr>
              <a:lnSpc>
                <a:spcPts val="5159"/>
              </a:lnSpc>
            </a:pPr>
            <a:r>
              <a:rPr lang="en-US" sz="4299" dirty="0">
                <a:solidFill>
                  <a:srgbClr val="002366"/>
                </a:solidFill>
                <a:latin typeface="Muli Regular" panose="020B0604020202020204" charset="0"/>
                <a:ea typeface="Muli Black"/>
              </a:rPr>
              <a:t>✓ Don't forget the "small" talk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rgbClr val="002366"/>
          </a:solidFill>
        </p:spPr>
      </p:sp>
      <p:grpSp>
        <p:nvGrpSpPr>
          <p:cNvPr id="3" name="Group 3"/>
          <p:cNvGrpSpPr/>
          <p:nvPr/>
        </p:nvGrpSpPr>
        <p:grpSpPr>
          <a:xfrm>
            <a:off x="623922" y="1813217"/>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31145B"/>
            </a:solidFill>
          </p:spPr>
        </p:sp>
        <p:sp>
          <p:nvSpPr>
            <p:cNvPr id="6" name="AutoShape 6"/>
            <p:cNvSpPr/>
            <p:nvPr/>
          </p:nvSpPr>
          <p:spPr>
            <a:xfrm rot="5400000">
              <a:off x="-8281" y="929590"/>
              <a:ext cx="236347" cy="219785"/>
            </a:xfrm>
            <a:prstGeom prst="rect">
              <a:avLst/>
            </a:prstGeom>
            <a:solidFill>
              <a:srgbClr val="CCAAFF"/>
            </a:solidFill>
          </p:spPr>
        </p:sp>
        <p:sp>
          <p:nvSpPr>
            <p:cNvPr id="7" name="AutoShape 7"/>
            <p:cNvSpPr/>
            <p:nvPr/>
          </p:nvSpPr>
          <p:spPr>
            <a:xfrm rot="5400000">
              <a:off x="-8281" y="1390244"/>
              <a:ext cx="236347" cy="219785"/>
            </a:xfrm>
            <a:prstGeom prst="rect">
              <a:avLst/>
            </a:prstGeom>
            <a:solidFill>
              <a:srgbClr val="CCAAFF"/>
            </a:solidFill>
          </p:spPr>
        </p:sp>
        <p:sp>
          <p:nvSpPr>
            <p:cNvPr id="8" name="AutoShape 8"/>
            <p:cNvSpPr/>
            <p:nvPr/>
          </p:nvSpPr>
          <p:spPr>
            <a:xfrm rot="5400000">
              <a:off x="66678" y="538642"/>
              <a:ext cx="86430" cy="80373"/>
            </a:xfrm>
            <a:prstGeom prst="rect">
              <a:avLst/>
            </a:prstGeom>
            <a:solidFill>
              <a:srgbClr val="FFFFFF"/>
            </a:solidFill>
          </p:spPr>
        </p:sp>
      </p:grpSp>
      <p:sp>
        <p:nvSpPr>
          <p:cNvPr id="9" name="TextBox 9"/>
          <p:cNvSpPr txBox="1"/>
          <p:nvPr/>
        </p:nvSpPr>
        <p:spPr>
          <a:xfrm>
            <a:off x="9437441" y="947387"/>
            <a:ext cx="7201545" cy="746705"/>
          </a:xfrm>
          <a:prstGeom prst="rect">
            <a:avLst/>
          </a:prstGeom>
        </p:spPr>
        <p:txBody>
          <a:bodyPr lIns="0" tIns="0" rIns="0" bIns="0" rtlCol="0" anchor="t">
            <a:spAutoFit/>
          </a:bodyPr>
          <a:lstStyle/>
          <a:p>
            <a:pPr>
              <a:lnSpc>
                <a:spcPts val="6000"/>
              </a:lnSpc>
            </a:pPr>
            <a:r>
              <a:rPr lang="en-US" sz="5000">
                <a:solidFill>
                  <a:srgbClr val="002366"/>
                </a:solidFill>
                <a:latin typeface="Muli Black"/>
              </a:rPr>
              <a:t>Show You Care </a:t>
            </a:r>
          </a:p>
        </p:txBody>
      </p:sp>
      <p:grpSp>
        <p:nvGrpSpPr>
          <p:cNvPr id="10" name="Group 10"/>
          <p:cNvGrpSpPr/>
          <p:nvPr/>
        </p:nvGrpSpPr>
        <p:grpSpPr>
          <a:xfrm>
            <a:off x="2380355" y="1839010"/>
            <a:ext cx="6264716" cy="7296376"/>
            <a:chOff x="0" y="0"/>
            <a:chExt cx="5740400" cy="6685716"/>
          </a:xfrm>
        </p:grpSpPr>
        <p:sp>
          <p:nvSpPr>
            <p:cNvPr id="11" name="Freeform 11"/>
            <p:cNvSpPr/>
            <p:nvPr/>
          </p:nvSpPr>
          <p:spPr>
            <a:xfrm>
              <a:off x="0" y="0"/>
              <a:ext cx="5740400" cy="6685716"/>
            </a:xfrm>
            <a:custGeom>
              <a:avLst/>
              <a:gdLst/>
              <a:ahLst/>
              <a:cxnLst/>
              <a:rect l="l" t="t" r="r" b="b"/>
              <a:pathLst>
                <a:path w="5740400" h="6685716">
                  <a:moveTo>
                    <a:pt x="5435600" y="0"/>
                  </a:moveTo>
                  <a:lnTo>
                    <a:pt x="304800" y="0"/>
                  </a:lnTo>
                  <a:cubicBezTo>
                    <a:pt x="135890" y="0"/>
                    <a:pt x="0" y="135890"/>
                    <a:pt x="0" y="304800"/>
                  </a:cubicBezTo>
                  <a:lnTo>
                    <a:pt x="0" y="6380916"/>
                  </a:lnTo>
                  <a:cubicBezTo>
                    <a:pt x="0" y="6549826"/>
                    <a:pt x="135890" y="6685716"/>
                    <a:pt x="304800" y="6685716"/>
                  </a:cubicBezTo>
                  <a:lnTo>
                    <a:pt x="5435600" y="6685716"/>
                  </a:lnTo>
                  <a:cubicBezTo>
                    <a:pt x="5604510" y="6685716"/>
                    <a:pt x="5740400" y="6549826"/>
                    <a:pt x="5740400" y="6380916"/>
                  </a:cubicBezTo>
                  <a:lnTo>
                    <a:pt x="5740400" y="304800"/>
                  </a:lnTo>
                  <a:cubicBezTo>
                    <a:pt x="5740400" y="135890"/>
                    <a:pt x="5604510" y="0"/>
                    <a:pt x="5435600" y="0"/>
                  </a:cubicBezTo>
                  <a:close/>
                </a:path>
              </a:pathLst>
            </a:custGeom>
            <a:solidFill>
              <a:srgbClr val="002366"/>
            </a:solidFill>
          </p:spPr>
        </p:sp>
      </p:grpSp>
      <p:pic>
        <p:nvPicPr>
          <p:cNvPr id="12" name="Picture 12"/>
          <p:cNvPicPr>
            <a:picLocks noChangeAspect="1"/>
          </p:cNvPicPr>
          <p:nvPr/>
        </p:nvPicPr>
        <p:blipFill>
          <a:blip r:embed="rId2"/>
          <a:srcRect/>
          <a:stretch>
            <a:fillRect/>
          </a:stretch>
        </p:blipFill>
        <p:spPr>
          <a:xfrm>
            <a:off x="3158773" y="4059171"/>
            <a:ext cx="4707880" cy="2856052"/>
          </a:xfrm>
          <a:prstGeom prst="rect">
            <a:avLst/>
          </a:prstGeom>
        </p:spPr>
      </p:pic>
      <p:sp>
        <p:nvSpPr>
          <p:cNvPr id="13" name="TextBox 13"/>
          <p:cNvSpPr txBox="1"/>
          <p:nvPr/>
        </p:nvSpPr>
        <p:spPr>
          <a:xfrm>
            <a:off x="9437441" y="1829485"/>
            <a:ext cx="7481567" cy="1197465"/>
          </a:xfrm>
          <a:prstGeom prst="rect">
            <a:avLst/>
          </a:prstGeom>
        </p:spPr>
        <p:txBody>
          <a:bodyPr lIns="0" tIns="0" rIns="0" bIns="0" rtlCol="0" anchor="t">
            <a:spAutoFit/>
          </a:bodyPr>
          <a:lstStyle/>
          <a:p>
            <a:pPr>
              <a:lnSpc>
                <a:spcPts val="4800"/>
              </a:lnSpc>
            </a:pPr>
            <a:r>
              <a:rPr lang="en-US" sz="4000">
                <a:solidFill>
                  <a:srgbClr val="002366"/>
                </a:solidFill>
                <a:latin typeface="Muli Black"/>
              </a:rPr>
              <a:t>How do your people know you care?</a:t>
            </a:r>
          </a:p>
        </p:txBody>
      </p:sp>
      <p:sp>
        <p:nvSpPr>
          <p:cNvPr id="14" name="TextBox 14"/>
          <p:cNvSpPr txBox="1"/>
          <p:nvPr/>
        </p:nvSpPr>
        <p:spPr>
          <a:xfrm>
            <a:off x="9690625" y="3322225"/>
            <a:ext cx="7228382" cy="487313"/>
          </a:xfrm>
          <a:prstGeom prst="rect">
            <a:avLst/>
          </a:prstGeom>
        </p:spPr>
        <p:txBody>
          <a:bodyPr lIns="0" tIns="0" rIns="0" bIns="0" rtlCol="0" anchor="t">
            <a:spAutoFit/>
          </a:bodyPr>
          <a:lstStyle/>
          <a:p>
            <a:pPr>
              <a:lnSpc>
                <a:spcPts val="3840"/>
              </a:lnSpc>
            </a:pPr>
            <a:r>
              <a:rPr lang="en-US" sz="3200" dirty="0">
                <a:solidFill>
                  <a:srgbClr val="002366"/>
                </a:solidFill>
                <a:latin typeface="Muli Regular" panose="020B0604020202020204" charset="0"/>
                <a:ea typeface="Muli Black"/>
              </a:rPr>
              <a:t>✓ Accessible and approachable</a:t>
            </a:r>
          </a:p>
        </p:txBody>
      </p:sp>
      <p:sp>
        <p:nvSpPr>
          <p:cNvPr id="15" name="TextBox 15"/>
          <p:cNvSpPr txBox="1"/>
          <p:nvPr/>
        </p:nvSpPr>
        <p:spPr>
          <a:xfrm>
            <a:off x="9764315" y="4194057"/>
            <a:ext cx="7494985" cy="974626"/>
          </a:xfrm>
          <a:prstGeom prst="rect">
            <a:avLst/>
          </a:prstGeom>
        </p:spPr>
        <p:txBody>
          <a:bodyPr lIns="0" tIns="0" rIns="0" bIns="0" rtlCol="0" anchor="t">
            <a:spAutoFit/>
          </a:bodyPr>
          <a:lstStyle/>
          <a:p>
            <a:pPr>
              <a:lnSpc>
                <a:spcPts val="3840"/>
              </a:lnSpc>
            </a:pPr>
            <a:r>
              <a:rPr lang="en-US" sz="3200" dirty="0">
                <a:solidFill>
                  <a:srgbClr val="002366"/>
                </a:solidFill>
                <a:latin typeface="Muli Regular" panose="020B0604020202020204" charset="0"/>
                <a:ea typeface="Muli Black"/>
              </a:rPr>
              <a:t>✓ Be interested in them and their  </a:t>
            </a:r>
            <a:r>
              <a:rPr lang="en-US" sz="3200" dirty="0" smtClean="0">
                <a:solidFill>
                  <a:srgbClr val="002366"/>
                </a:solidFill>
                <a:latin typeface="Muli Regular" panose="020B0604020202020204" charset="0"/>
                <a:ea typeface="Muli Black"/>
              </a:rPr>
              <a:t>challenges</a:t>
            </a:r>
            <a:endParaRPr lang="en-US" sz="3200" dirty="0">
              <a:solidFill>
                <a:srgbClr val="002366"/>
              </a:solidFill>
              <a:latin typeface="Muli Regular" panose="020B0604020202020204" charset="0"/>
              <a:ea typeface="Muli Black"/>
            </a:endParaRPr>
          </a:p>
        </p:txBody>
      </p:sp>
      <p:sp>
        <p:nvSpPr>
          <p:cNvPr id="16" name="TextBox 16"/>
          <p:cNvSpPr txBox="1"/>
          <p:nvPr/>
        </p:nvSpPr>
        <p:spPr>
          <a:xfrm>
            <a:off x="9764315" y="5470930"/>
            <a:ext cx="7228382" cy="487313"/>
          </a:xfrm>
          <a:prstGeom prst="rect">
            <a:avLst/>
          </a:prstGeom>
        </p:spPr>
        <p:txBody>
          <a:bodyPr lIns="0" tIns="0" rIns="0" bIns="0" rtlCol="0" anchor="t">
            <a:spAutoFit/>
          </a:bodyPr>
          <a:lstStyle/>
          <a:p>
            <a:pPr>
              <a:lnSpc>
                <a:spcPts val="3840"/>
              </a:lnSpc>
            </a:pPr>
            <a:r>
              <a:rPr lang="en-US" sz="3200" dirty="0">
                <a:solidFill>
                  <a:srgbClr val="002366"/>
                </a:solidFill>
                <a:latin typeface="Muli Regular" panose="020B0604020202020204" charset="0"/>
                <a:ea typeface="Muli Black"/>
              </a:rPr>
              <a:t>✓ Understand the need for connection</a:t>
            </a:r>
          </a:p>
        </p:txBody>
      </p:sp>
      <p:sp>
        <p:nvSpPr>
          <p:cNvPr id="17" name="TextBox 17"/>
          <p:cNvSpPr txBox="1"/>
          <p:nvPr/>
        </p:nvSpPr>
        <p:spPr>
          <a:xfrm>
            <a:off x="9764315" y="6414380"/>
            <a:ext cx="7228382" cy="487313"/>
          </a:xfrm>
          <a:prstGeom prst="rect">
            <a:avLst/>
          </a:prstGeom>
        </p:spPr>
        <p:txBody>
          <a:bodyPr lIns="0" tIns="0" rIns="0" bIns="0" rtlCol="0" anchor="t">
            <a:spAutoFit/>
          </a:bodyPr>
          <a:lstStyle/>
          <a:p>
            <a:pPr>
              <a:lnSpc>
                <a:spcPts val="3840"/>
              </a:lnSpc>
            </a:pPr>
            <a:r>
              <a:rPr lang="en-US" sz="3200" dirty="0">
                <a:solidFill>
                  <a:srgbClr val="002366"/>
                </a:solidFill>
                <a:latin typeface="Muli Regular" panose="020B0604020202020204" charset="0"/>
                <a:ea typeface="Muli Black"/>
              </a:rPr>
              <a:t>✓ Surprise them, spontaneously</a:t>
            </a:r>
          </a:p>
        </p:txBody>
      </p:sp>
      <p:sp>
        <p:nvSpPr>
          <p:cNvPr id="18" name="TextBox 18"/>
          <p:cNvSpPr txBox="1"/>
          <p:nvPr/>
        </p:nvSpPr>
        <p:spPr>
          <a:xfrm>
            <a:off x="10031505" y="7200900"/>
            <a:ext cx="6293437" cy="1331916"/>
          </a:xfrm>
          <a:prstGeom prst="rect">
            <a:avLst/>
          </a:prstGeom>
        </p:spPr>
        <p:txBody>
          <a:bodyPr lIns="0" tIns="0" rIns="0" bIns="0" rtlCol="0" anchor="t">
            <a:spAutoFit/>
          </a:bodyPr>
          <a:lstStyle/>
          <a:p>
            <a:pPr>
              <a:lnSpc>
                <a:spcPts val="2640"/>
              </a:lnSpc>
            </a:pPr>
            <a:r>
              <a:rPr lang="en-US" sz="2200" dirty="0">
                <a:solidFill>
                  <a:srgbClr val="002366"/>
                </a:solidFill>
                <a:latin typeface="Muli Regular" panose="020B0604020202020204" charset="0"/>
              </a:rPr>
              <a:t> - "I care" packages</a:t>
            </a:r>
          </a:p>
          <a:p>
            <a:pPr>
              <a:lnSpc>
                <a:spcPts val="2640"/>
              </a:lnSpc>
            </a:pPr>
            <a:r>
              <a:rPr lang="en-US" sz="2200" dirty="0">
                <a:solidFill>
                  <a:srgbClr val="002366"/>
                </a:solidFill>
                <a:latin typeface="Muli Regular" panose="020B0604020202020204" charset="0"/>
              </a:rPr>
              <a:t> - Treats</a:t>
            </a:r>
          </a:p>
          <a:p>
            <a:pPr>
              <a:lnSpc>
                <a:spcPts val="2640"/>
              </a:lnSpc>
            </a:pPr>
            <a:r>
              <a:rPr lang="en-US" sz="2200" dirty="0">
                <a:solidFill>
                  <a:srgbClr val="002366"/>
                </a:solidFill>
                <a:latin typeface="Muli Regular" panose="020B0604020202020204" charset="0"/>
              </a:rPr>
              <a:t> - Fun virtual events (e.g., scavenger hunts on the web;  home tours)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2438159" y="4437159"/>
            <a:ext cx="10287000" cy="1412683"/>
          </a:xfrm>
          <a:prstGeom prst="rect">
            <a:avLst/>
          </a:prstGeom>
          <a:solidFill>
            <a:srgbClr val="002366"/>
          </a:solidFill>
        </p:spPr>
      </p:sp>
      <p:grpSp>
        <p:nvGrpSpPr>
          <p:cNvPr id="3" name="Group 3"/>
          <p:cNvGrpSpPr/>
          <p:nvPr/>
        </p:nvGrpSpPr>
        <p:grpSpPr>
          <a:xfrm>
            <a:off x="17499239" y="1813217"/>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CCAAFF"/>
            </a:solidFill>
          </p:spPr>
        </p:sp>
        <p:sp>
          <p:nvSpPr>
            <p:cNvPr id="6" name="AutoShape 6"/>
            <p:cNvSpPr/>
            <p:nvPr/>
          </p:nvSpPr>
          <p:spPr>
            <a:xfrm rot="5400000">
              <a:off x="-8281" y="929590"/>
              <a:ext cx="236347" cy="219785"/>
            </a:xfrm>
            <a:prstGeom prst="rect">
              <a:avLst/>
            </a:prstGeom>
            <a:solidFill>
              <a:srgbClr val="31145B"/>
            </a:solidFill>
          </p:spPr>
        </p:sp>
        <p:sp>
          <p:nvSpPr>
            <p:cNvPr id="7" name="AutoShape 7"/>
            <p:cNvSpPr/>
            <p:nvPr/>
          </p:nvSpPr>
          <p:spPr>
            <a:xfrm rot="5400000">
              <a:off x="-8281" y="1390244"/>
              <a:ext cx="236347" cy="219785"/>
            </a:xfrm>
            <a:prstGeom prst="rect">
              <a:avLst/>
            </a:prstGeom>
            <a:solidFill>
              <a:srgbClr val="CCAAFF"/>
            </a:solidFill>
          </p:spPr>
        </p:sp>
        <p:sp>
          <p:nvSpPr>
            <p:cNvPr id="8" name="AutoShape 8"/>
            <p:cNvSpPr/>
            <p:nvPr/>
          </p:nvSpPr>
          <p:spPr>
            <a:xfrm rot="5400000">
              <a:off x="66678" y="999296"/>
              <a:ext cx="86430" cy="80373"/>
            </a:xfrm>
            <a:prstGeom prst="rect">
              <a:avLst/>
            </a:prstGeom>
            <a:solidFill>
              <a:srgbClr val="FFFFFF"/>
            </a:solidFill>
          </p:spPr>
        </p:sp>
      </p:grpSp>
      <p:grpSp>
        <p:nvGrpSpPr>
          <p:cNvPr id="9" name="Group 9"/>
          <p:cNvGrpSpPr/>
          <p:nvPr/>
        </p:nvGrpSpPr>
        <p:grpSpPr>
          <a:xfrm>
            <a:off x="1028700" y="3290071"/>
            <a:ext cx="5657850" cy="6423429"/>
            <a:chOff x="0" y="0"/>
            <a:chExt cx="5740400" cy="6517149"/>
          </a:xfrm>
        </p:grpSpPr>
        <p:sp>
          <p:nvSpPr>
            <p:cNvPr id="10" name="Freeform 10"/>
            <p:cNvSpPr/>
            <p:nvPr/>
          </p:nvSpPr>
          <p:spPr>
            <a:xfrm>
              <a:off x="0" y="0"/>
              <a:ext cx="5740400" cy="6517149"/>
            </a:xfrm>
            <a:custGeom>
              <a:avLst/>
              <a:gdLst/>
              <a:ahLst/>
              <a:cxnLst/>
              <a:rect l="l" t="t" r="r" b="b"/>
              <a:pathLst>
                <a:path w="5740400" h="6517149">
                  <a:moveTo>
                    <a:pt x="5435600" y="0"/>
                  </a:moveTo>
                  <a:lnTo>
                    <a:pt x="304800" y="0"/>
                  </a:lnTo>
                  <a:cubicBezTo>
                    <a:pt x="135890" y="0"/>
                    <a:pt x="0" y="135890"/>
                    <a:pt x="0" y="304800"/>
                  </a:cubicBezTo>
                  <a:lnTo>
                    <a:pt x="0" y="6212349"/>
                  </a:lnTo>
                  <a:cubicBezTo>
                    <a:pt x="0" y="6381259"/>
                    <a:pt x="135890" y="6517149"/>
                    <a:pt x="304800" y="6517149"/>
                  </a:cubicBezTo>
                  <a:lnTo>
                    <a:pt x="5435600" y="6517149"/>
                  </a:lnTo>
                  <a:cubicBezTo>
                    <a:pt x="5604510" y="6517149"/>
                    <a:pt x="5740400" y="6381259"/>
                    <a:pt x="5740400" y="6212349"/>
                  </a:cubicBezTo>
                  <a:lnTo>
                    <a:pt x="5740400" y="304800"/>
                  </a:lnTo>
                  <a:cubicBezTo>
                    <a:pt x="5740400" y="135890"/>
                    <a:pt x="5604510" y="0"/>
                    <a:pt x="5435600" y="0"/>
                  </a:cubicBezTo>
                  <a:close/>
                </a:path>
              </a:pathLst>
            </a:custGeom>
            <a:solidFill>
              <a:srgbClr val="002366"/>
            </a:solidFill>
          </p:spPr>
        </p:sp>
      </p:grpSp>
      <p:sp>
        <p:nvSpPr>
          <p:cNvPr id="11" name="TextBox 11"/>
          <p:cNvSpPr txBox="1"/>
          <p:nvPr/>
        </p:nvSpPr>
        <p:spPr>
          <a:xfrm>
            <a:off x="1028700" y="1027944"/>
            <a:ext cx="10304540" cy="785273"/>
          </a:xfrm>
          <a:prstGeom prst="rect">
            <a:avLst/>
          </a:prstGeom>
        </p:spPr>
        <p:txBody>
          <a:bodyPr lIns="0" tIns="0" rIns="0" bIns="0" rtlCol="0" anchor="t">
            <a:spAutoFit/>
          </a:bodyPr>
          <a:lstStyle/>
          <a:p>
            <a:pPr>
              <a:lnSpc>
                <a:spcPts val="6386"/>
              </a:lnSpc>
            </a:pPr>
            <a:r>
              <a:rPr lang="en-US" sz="5322">
                <a:solidFill>
                  <a:srgbClr val="002366"/>
                </a:solidFill>
                <a:latin typeface="Muli Black"/>
              </a:rPr>
              <a:t>Build and Manage Teamwork</a:t>
            </a:r>
          </a:p>
        </p:txBody>
      </p:sp>
      <p:pic>
        <p:nvPicPr>
          <p:cNvPr id="12" name="Picture 12"/>
          <p:cNvPicPr>
            <a:picLocks noChangeAspect="1"/>
          </p:cNvPicPr>
          <p:nvPr/>
        </p:nvPicPr>
        <p:blipFill>
          <a:blip r:embed="rId2"/>
          <a:srcRect/>
          <a:stretch>
            <a:fillRect/>
          </a:stretch>
        </p:blipFill>
        <p:spPr>
          <a:xfrm rot="3256813">
            <a:off x="1890382" y="6940074"/>
            <a:ext cx="1155939" cy="1676111"/>
          </a:xfrm>
          <a:prstGeom prst="rect">
            <a:avLst/>
          </a:prstGeom>
        </p:spPr>
      </p:pic>
      <p:sp>
        <p:nvSpPr>
          <p:cNvPr id="13" name="TextBox 13"/>
          <p:cNvSpPr txBox="1"/>
          <p:nvPr/>
        </p:nvSpPr>
        <p:spPr>
          <a:xfrm rot="5400000">
            <a:off x="15517726" y="7068128"/>
            <a:ext cx="4118339" cy="262004"/>
          </a:xfrm>
          <a:prstGeom prst="rect">
            <a:avLst/>
          </a:prstGeom>
        </p:spPr>
        <p:txBody>
          <a:bodyPr lIns="0" tIns="0" rIns="0" bIns="0" rtlCol="0" anchor="t">
            <a:spAutoFit/>
          </a:bodyPr>
          <a:lstStyle/>
          <a:p>
            <a:pPr algn="r">
              <a:lnSpc>
                <a:spcPts val="2159"/>
              </a:lnSpc>
            </a:pPr>
            <a:r>
              <a:rPr lang="en-US" sz="1799" spc="179">
                <a:solidFill>
                  <a:srgbClr val="31145B"/>
                </a:solidFill>
                <a:latin typeface="Muli Bold Bold"/>
              </a:rPr>
              <a:t>MARKETING PLAN 2020</a:t>
            </a:r>
          </a:p>
        </p:txBody>
      </p:sp>
      <p:sp>
        <p:nvSpPr>
          <p:cNvPr id="14" name="TextBox 14"/>
          <p:cNvSpPr txBox="1"/>
          <p:nvPr/>
        </p:nvSpPr>
        <p:spPr>
          <a:xfrm>
            <a:off x="1028700" y="2113573"/>
            <a:ext cx="7481567" cy="603495"/>
          </a:xfrm>
          <a:prstGeom prst="rect">
            <a:avLst/>
          </a:prstGeom>
        </p:spPr>
        <p:txBody>
          <a:bodyPr lIns="0" tIns="0" rIns="0" bIns="0" rtlCol="0" anchor="t">
            <a:spAutoFit/>
          </a:bodyPr>
          <a:lstStyle/>
          <a:p>
            <a:pPr>
              <a:lnSpc>
                <a:spcPts val="4800"/>
              </a:lnSpc>
            </a:pPr>
            <a:r>
              <a:rPr lang="en-US" sz="4000">
                <a:solidFill>
                  <a:srgbClr val="002366"/>
                </a:solidFill>
                <a:latin typeface="Muli Black"/>
              </a:rPr>
              <a:t>Dispersed is isolating</a:t>
            </a:r>
          </a:p>
        </p:txBody>
      </p:sp>
      <p:pic>
        <p:nvPicPr>
          <p:cNvPr id="15" name="Picture 15"/>
          <p:cNvPicPr>
            <a:picLocks noChangeAspect="1"/>
          </p:cNvPicPr>
          <p:nvPr/>
        </p:nvPicPr>
        <p:blipFill>
          <a:blip r:embed="rId2"/>
          <a:srcRect/>
          <a:stretch>
            <a:fillRect/>
          </a:stretch>
        </p:blipFill>
        <p:spPr>
          <a:xfrm rot="-3425698">
            <a:off x="5081743" y="6922075"/>
            <a:ext cx="1155939" cy="1676111"/>
          </a:xfrm>
          <a:prstGeom prst="rect">
            <a:avLst/>
          </a:prstGeom>
        </p:spPr>
      </p:pic>
      <p:pic>
        <p:nvPicPr>
          <p:cNvPr id="16" name="Picture 16"/>
          <p:cNvPicPr>
            <a:picLocks noChangeAspect="1"/>
          </p:cNvPicPr>
          <p:nvPr/>
        </p:nvPicPr>
        <p:blipFill>
          <a:blip r:embed="rId3"/>
          <a:srcRect/>
          <a:stretch>
            <a:fillRect/>
          </a:stretch>
        </p:blipFill>
        <p:spPr>
          <a:xfrm rot="-6493446">
            <a:off x="5122562" y="5050026"/>
            <a:ext cx="1155939" cy="1676111"/>
          </a:xfrm>
          <a:prstGeom prst="rect">
            <a:avLst/>
          </a:prstGeom>
        </p:spPr>
      </p:pic>
      <p:pic>
        <p:nvPicPr>
          <p:cNvPr id="17" name="Picture 17"/>
          <p:cNvPicPr>
            <a:picLocks noChangeAspect="1"/>
          </p:cNvPicPr>
          <p:nvPr/>
        </p:nvPicPr>
        <p:blipFill>
          <a:blip r:embed="rId2"/>
          <a:srcRect/>
          <a:stretch>
            <a:fillRect/>
          </a:stretch>
        </p:blipFill>
        <p:spPr>
          <a:xfrm rot="-10800000">
            <a:off x="3567822" y="3494376"/>
            <a:ext cx="1155939" cy="1676111"/>
          </a:xfrm>
          <a:prstGeom prst="rect">
            <a:avLst/>
          </a:prstGeom>
        </p:spPr>
      </p:pic>
      <p:pic>
        <p:nvPicPr>
          <p:cNvPr id="18" name="Picture 18"/>
          <p:cNvPicPr>
            <a:picLocks noChangeAspect="1"/>
          </p:cNvPicPr>
          <p:nvPr/>
        </p:nvPicPr>
        <p:blipFill>
          <a:blip r:embed="rId3"/>
          <a:srcRect/>
          <a:stretch>
            <a:fillRect/>
          </a:stretch>
        </p:blipFill>
        <p:spPr>
          <a:xfrm>
            <a:off x="3486185" y="7760131"/>
            <a:ext cx="1155939" cy="1676111"/>
          </a:xfrm>
          <a:prstGeom prst="rect">
            <a:avLst/>
          </a:prstGeom>
        </p:spPr>
      </p:pic>
      <p:pic>
        <p:nvPicPr>
          <p:cNvPr id="19" name="Picture 19"/>
          <p:cNvPicPr>
            <a:picLocks noChangeAspect="1"/>
          </p:cNvPicPr>
          <p:nvPr/>
        </p:nvPicPr>
        <p:blipFill>
          <a:blip r:embed="rId3"/>
          <a:srcRect/>
          <a:stretch>
            <a:fillRect/>
          </a:stretch>
        </p:blipFill>
        <p:spPr>
          <a:xfrm rot="7081642">
            <a:off x="1978498" y="4759746"/>
            <a:ext cx="1155939" cy="1676111"/>
          </a:xfrm>
          <a:prstGeom prst="rect">
            <a:avLst/>
          </a:prstGeom>
        </p:spPr>
      </p:pic>
      <p:sp>
        <p:nvSpPr>
          <p:cNvPr id="20" name="TextBox 20"/>
          <p:cNvSpPr txBox="1"/>
          <p:nvPr/>
        </p:nvSpPr>
        <p:spPr>
          <a:xfrm>
            <a:off x="7822525" y="3668933"/>
            <a:ext cx="8754697" cy="1474763"/>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Trust and Respect are crucial</a:t>
            </a:r>
          </a:p>
          <a:p>
            <a:pPr>
              <a:lnSpc>
                <a:spcPts val="3600"/>
              </a:lnSpc>
            </a:pPr>
            <a:r>
              <a:rPr lang="en-US" sz="3000" dirty="0">
                <a:solidFill>
                  <a:srgbClr val="002366"/>
                </a:solidFill>
                <a:latin typeface="Muli Regular" panose="020B0604020202020204" charset="0"/>
              </a:rPr>
              <a:t>     ✔ Watch language and comments</a:t>
            </a:r>
          </a:p>
          <a:p>
            <a:pPr>
              <a:lnSpc>
                <a:spcPts val="3600"/>
              </a:lnSpc>
            </a:pPr>
            <a:r>
              <a:rPr lang="en-US" sz="3000" dirty="0">
                <a:solidFill>
                  <a:srgbClr val="002366"/>
                </a:solidFill>
                <a:latin typeface="Muli Regular" panose="020B0604020202020204" charset="0"/>
              </a:rPr>
              <a:t>         (we are more polite face-to-face)</a:t>
            </a:r>
          </a:p>
        </p:txBody>
      </p:sp>
      <p:sp>
        <p:nvSpPr>
          <p:cNvPr id="21" name="TextBox 21"/>
          <p:cNvSpPr txBox="1"/>
          <p:nvPr/>
        </p:nvSpPr>
        <p:spPr>
          <a:xfrm>
            <a:off x="7822525" y="5407699"/>
            <a:ext cx="8754697" cy="1013098"/>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Let the fun begin</a:t>
            </a:r>
          </a:p>
          <a:p>
            <a:pPr>
              <a:lnSpc>
                <a:spcPts val="3600"/>
              </a:lnSpc>
            </a:pPr>
            <a:r>
              <a:rPr lang="en-US" sz="3000" dirty="0">
                <a:solidFill>
                  <a:srgbClr val="002366"/>
                </a:solidFill>
                <a:latin typeface="Muli Regular" panose="020B0604020202020204" charset="0"/>
              </a:rPr>
              <a:t>     ✔ Goofing off on Slack; Silly </a:t>
            </a:r>
            <a:r>
              <a:rPr lang="en-US" sz="3000" dirty="0" err="1">
                <a:solidFill>
                  <a:srgbClr val="002366"/>
                </a:solidFill>
                <a:latin typeface="Muli Regular" panose="020B0604020202020204" charset="0"/>
              </a:rPr>
              <a:t>YouTubes</a:t>
            </a:r>
            <a:endParaRPr lang="en-US" sz="3000" dirty="0">
              <a:solidFill>
                <a:srgbClr val="002366"/>
              </a:solidFill>
              <a:latin typeface="Muli Regular" panose="020B0604020202020204" charset="0"/>
            </a:endParaRPr>
          </a:p>
        </p:txBody>
      </p:sp>
      <p:sp>
        <p:nvSpPr>
          <p:cNvPr id="22" name="TextBox 22"/>
          <p:cNvSpPr txBox="1"/>
          <p:nvPr/>
        </p:nvSpPr>
        <p:spPr>
          <a:xfrm>
            <a:off x="7822525" y="6937643"/>
            <a:ext cx="8754697" cy="551433"/>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Market the work of others</a:t>
            </a:r>
          </a:p>
        </p:txBody>
      </p:sp>
      <p:sp>
        <p:nvSpPr>
          <p:cNvPr id="23" name="TextBox 23"/>
          <p:cNvSpPr txBox="1"/>
          <p:nvPr/>
        </p:nvSpPr>
        <p:spPr>
          <a:xfrm>
            <a:off x="7822525" y="8065686"/>
            <a:ext cx="8754697" cy="551433"/>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Assign specific responsibilities</a:t>
            </a:r>
          </a:p>
        </p:txBody>
      </p:sp>
      <p:sp>
        <p:nvSpPr>
          <p:cNvPr id="24" name="TextBox 24"/>
          <p:cNvSpPr txBox="1"/>
          <p:nvPr/>
        </p:nvSpPr>
        <p:spPr>
          <a:xfrm>
            <a:off x="7822525" y="9174754"/>
            <a:ext cx="8754697" cy="551433"/>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Conflicts last longer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002366"/>
          </a:solidFill>
        </p:spPr>
      </p:sp>
      <p:grpSp>
        <p:nvGrpSpPr>
          <p:cNvPr id="3" name="Group 3"/>
          <p:cNvGrpSpPr/>
          <p:nvPr/>
        </p:nvGrpSpPr>
        <p:grpSpPr>
          <a:xfrm rot="-5400000">
            <a:off x="2199104" y="-92516"/>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CCAAFF"/>
            </a:solidFill>
          </p:spPr>
        </p:sp>
        <p:sp>
          <p:nvSpPr>
            <p:cNvPr id="6" name="AutoShape 6"/>
            <p:cNvSpPr/>
            <p:nvPr/>
          </p:nvSpPr>
          <p:spPr>
            <a:xfrm rot="5400000">
              <a:off x="-8281" y="929590"/>
              <a:ext cx="236347" cy="219785"/>
            </a:xfrm>
            <a:prstGeom prst="rect">
              <a:avLst/>
            </a:prstGeom>
            <a:solidFill>
              <a:srgbClr val="CCAAFF"/>
            </a:solidFill>
          </p:spPr>
        </p:sp>
        <p:sp>
          <p:nvSpPr>
            <p:cNvPr id="7" name="AutoShape 7"/>
            <p:cNvSpPr/>
            <p:nvPr/>
          </p:nvSpPr>
          <p:spPr>
            <a:xfrm rot="5400000">
              <a:off x="-8281" y="1390244"/>
              <a:ext cx="236347" cy="219785"/>
            </a:xfrm>
            <a:prstGeom prst="rect">
              <a:avLst/>
            </a:prstGeom>
            <a:solidFill>
              <a:srgbClr val="31145B"/>
            </a:solidFill>
          </p:spPr>
        </p:sp>
        <p:sp>
          <p:nvSpPr>
            <p:cNvPr id="8" name="AutoShape 8"/>
            <p:cNvSpPr/>
            <p:nvPr/>
          </p:nvSpPr>
          <p:spPr>
            <a:xfrm rot="5400000">
              <a:off x="66678" y="1459950"/>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6733280" y="8732280"/>
            <a:ext cx="526020" cy="526020"/>
          </a:xfrm>
          <a:prstGeom prst="rect">
            <a:avLst/>
          </a:prstGeom>
        </p:spPr>
      </p:pic>
      <p:sp>
        <p:nvSpPr>
          <p:cNvPr id="10" name="TextBox 10"/>
          <p:cNvSpPr txBox="1"/>
          <p:nvPr/>
        </p:nvSpPr>
        <p:spPr>
          <a:xfrm>
            <a:off x="1112874" y="2102149"/>
            <a:ext cx="8860902" cy="2307683"/>
          </a:xfrm>
          <a:prstGeom prst="rect">
            <a:avLst/>
          </a:prstGeom>
        </p:spPr>
        <p:txBody>
          <a:bodyPr lIns="0" tIns="0" rIns="0" bIns="0" rtlCol="0" anchor="t">
            <a:spAutoFit/>
          </a:bodyPr>
          <a:lstStyle/>
          <a:p>
            <a:pPr>
              <a:lnSpc>
                <a:spcPts val="9599"/>
              </a:lnSpc>
            </a:pPr>
            <a:r>
              <a:rPr lang="en-US" sz="5000" dirty="0">
                <a:solidFill>
                  <a:srgbClr val="002366"/>
                </a:solidFill>
                <a:latin typeface="Muli Black"/>
              </a:rPr>
              <a:t>Personalize Your </a:t>
            </a:r>
          </a:p>
          <a:p>
            <a:pPr>
              <a:lnSpc>
                <a:spcPts val="9600"/>
              </a:lnSpc>
            </a:pPr>
            <a:r>
              <a:rPr lang="en-US" sz="5000" dirty="0">
                <a:solidFill>
                  <a:srgbClr val="002366"/>
                </a:solidFill>
                <a:latin typeface="Muli Black"/>
              </a:rPr>
              <a:t>Leadership</a:t>
            </a:r>
          </a:p>
        </p:txBody>
      </p:sp>
      <p:grpSp>
        <p:nvGrpSpPr>
          <p:cNvPr id="11" name="Group 11"/>
          <p:cNvGrpSpPr/>
          <p:nvPr/>
        </p:nvGrpSpPr>
        <p:grpSpPr>
          <a:xfrm>
            <a:off x="11075430" y="2102149"/>
            <a:ext cx="5657850" cy="7156151"/>
            <a:chOff x="0" y="0"/>
            <a:chExt cx="5740400" cy="7260562"/>
          </a:xfrm>
        </p:grpSpPr>
        <p:sp>
          <p:nvSpPr>
            <p:cNvPr id="12" name="Freeform 12"/>
            <p:cNvSpPr/>
            <p:nvPr/>
          </p:nvSpPr>
          <p:spPr>
            <a:xfrm>
              <a:off x="0" y="0"/>
              <a:ext cx="5740400" cy="7260562"/>
            </a:xfrm>
            <a:custGeom>
              <a:avLst/>
              <a:gdLst/>
              <a:ahLst/>
              <a:cxnLst/>
              <a:rect l="l" t="t" r="r" b="b"/>
              <a:pathLst>
                <a:path w="5740400" h="7260562">
                  <a:moveTo>
                    <a:pt x="5435600" y="0"/>
                  </a:moveTo>
                  <a:lnTo>
                    <a:pt x="304800" y="0"/>
                  </a:lnTo>
                  <a:cubicBezTo>
                    <a:pt x="135890" y="0"/>
                    <a:pt x="0" y="135890"/>
                    <a:pt x="0" y="304800"/>
                  </a:cubicBezTo>
                  <a:lnTo>
                    <a:pt x="0" y="6955762"/>
                  </a:lnTo>
                  <a:cubicBezTo>
                    <a:pt x="0" y="7124672"/>
                    <a:pt x="135890" y="7260562"/>
                    <a:pt x="304800" y="7260562"/>
                  </a:cubicBezTo>
                  <a:lnTo>
                    <a:pt x="5435600" y="7260562"/>
                  </a:lnTo>
                  <a:cubicBezTo>
                    <a:pt x="5604510" y="7260562"/>
                    <a:pt x="5740400" y="7124672"/>
                    <a:pt x="5740400" y="6955762"/>
                  </a:cubicBezTo>
                  <a:lnTo>
                    <a:pt x="5740400" y="304800"/>
                  </a:lnTo>
                  <a:cubicBezTo>
                    <a:pt x="5740400" y="135890"/>
                    <a:pt x="5604510" y="0"/>
                    <a:pt x="5435600" y="0"/>
                  </a:cubicBezTo>
                  <a:close/>
                </a:path>
              </a:pathLst>
            </a:custGeom>
            <a:solidFill>
              <a:srgbClr val="002366"/>
            </a:solidFill>
          </p:spPr>
        </p:sp>
      </p:grpSp>
      <p:pic>
        <p:nvPicPr>
          <p:cNvPr id="13" name="Picture 13"/>
          <p:cNvPicPr>
            <a:picLocks noChangeAspect="1"/>
          </p:cNvPicPr>
          <p:nvPr/>
        </p:nvPicPr>
        <p:blipFill>
          <a:blip r:embed="rId3"/>
          <a:srcRect/>
          <a:stretch>
            <a:fillRect/>
          </a:stretch>
        </p:blipFill>
        <p:spPr>
          <a:xfrm>
            <a:off x="11075430" y="2851299"/>
            <a:ext cx="5657850" cy="5657850"/>
          </a:xfrm>
          <a:prstGeom prst="rect">
            <a:avLst/>
          </a:prstGeom>
        </p:spPr>
      </p:pic>
      <p:sp>
        <p:nvSpPr>
          <p:cNvPr id="14" name="TextBox 14"/>
          <p:cNvSpPr txBox="1"/>
          <p:nvPr/>
        </p:nvSpPr>
        <p:spPr>
          <a:xfrm>
            <a:off x="1165976" y="5418737"/>
            <a:ext cx="8754697" cy="1102866"/>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Know your people and let them know you, personally</a:t>
            </a:r>
          </a:p>
        </p:txBody>
      </p:sp>
      <p:sp>
        <p:nvSpPr>
          <p:cNvPr id="15" name="TextBox 15"/>
          <p:cNvSpPr txBox="1"/>
          <p:nvPr/>
        </p:nvSpPr>
        <p:spPr>
          <a:xfrm>
            <a:off x="1219079" y="7434623"/>
            <a:ext cx="8754697" cy="551433"/>
          </a:xfrm>
          <a:prstGeom prst="rect">
            <a:avLst/>
          </a:prstGeom>
        </p:spPr>
        <p:txBody>
          <a:bodyPr lIns="0" tIns="0" rIns="0" bIns="0" rtlCol="0" anchor="t">
            <a:spAutoFit/>
          </a:bodyPr>
          <a:lstStyle/>
          <a:p>
            <a:pPr>
              <a:lnSpc>
                <a:spcPts val="4320"/>
              </a:lnSpc>
            </a:pPr>
            <a:r>
              <a:rPr lang="en-US" sz="3600" dirty="0" smtClean="0">
                <a:solidFill>
                  <a:srgbClr val="002366"/>
                </a:solidFill>
                <a:latin typeface="Muli Regular" panose="020B0604020202020204" charset="0"/>
                <a:ea typeface="Muli Black"/>
              </a:rPr>
              <a:t>✔ Tell stories (especially personal ones)</a:t>
            </a:r>
            <a:endParaRPr lang="en-US" sz="3600" dirty="0">
              <a:solidFill>
                <a:srgbClr val="002366"/>
              </a:solidFill>
              <a:latin typeface="Muli Regular" panose="020B0604020202020204" charset="0"/>
              <a:ea typeface="Muli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rgbClr val="002366"/>
          </a:solidFill>
        </p:spPr>
      </p:sp>
      <p:grpSp>
        <p:nvGrpSpPr>
          <p:cNvPr id="3" name="Group 3"/>
          <p:cNvGrpSpPr/>
          <p:nvPr/>
        </p:nvGrpSpPr>
        <p:grpSpPr>
          <a:xfrm>
            <a:off x="623922" y="1813217"/>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31145B"/>
            </a:solidFill>
          </p:spPr>
        </p:sp>
        <p:sp>
          <p:nvSpPr>
            <p:cNvPr id="6" name="AutoShape 6"/>
            <p:cNvSpPr/>
            <p:nvPr/>
          </p:nvSpPr>
          <p:spPr>
            <a:xfrm rot="5400000">
              <a:off x="-8281" y="929590"/>
              <a:ext cx="236347" cy="219785"/>
            </a:xfrm>
            <a:prstGeom prst="rect">
              <a:avLst/>
            </a:prstGeom>
            <a:solidFill>
              <a:srgbClr val="CCAAFF"/>
            </a:solidFill>
          </p:spPr>
        </p:sp>
        <p:sp>
          <p:nvSpPr>
            <p:cNvPr id="7" name="AutoShape 7"/>
            <p:cNvSpPr/>
            <p:nvPr/>
          </p:nvSpPr>
          <p:spPr>
            <a:xfrm rot="5400000">
              <a:off x="-8281" y="1390244"/>
              <a:ext cx="236347" cy="219785"/>
            </a:xfrm>
            <a:prstGeom prst="rect">
              <a:avLst/>
            </a:prstGeom>
            <a:solidFill>
              <a:srgbClr val="CCAAFF"/>
            </a:solidFill>
          </p:spPr>
        </p:sp>
        <p:sp>
          <p:nvSpPr>
            <p:cNvPr id="8" name="AutoShape 8"/>
            <p:cNvSpPr/>
            <p:nvPr/>
          </p:nvSpPr>
          <p:spPr>
            <a:xfrm rot="5400000">
              <a:off x="66678" y="538642"/>
              <a:ext cx="86430" cy="80373"/>
            </a:xfrm>
            <a:prstGeom prst="rect">
              <a:avLst/>
            </a:prstGeom>
            <a:solidFill>
              <a:srgbClr val="FFFFFF"/>
            </a:solidFill>
          </p:spPr>
        </p:sp>
      </p:grpSp>
      <p:grpSp>
        <p:nvGrpSpPr>
          <p:cNvPr id="9" name="Group 9"/>
          <p:cNvGrpSpPr/>
          <p:nvPr/>
        </p:nvGrpSpPr>
        <p:grpSpPr>
          <a:xfrm>
            <a:off x="2380355" y="1813217"/>
            <a:ext cx="6264716" cy="7296376"/>
            <a:chOff x="0" y="0"/>
            <a:chExt cx="5740400" cy="6685716"/>
          </a:xfrm>
        </p:grpSpPr>
        <p:sp>
          <p:nvSpPr>
            <p:cNvPr id="10" name="Freeform 10"/>
            <p:cNvSpPr/>
            <p:nvPr/>
          </p:nvSpPr>
          <p:spPr>
            <a:xfrm>
              <a:off x="0" y="0"/>
              <a:ext cx="5740400" cy="6685716"/>
            </a:xfrm>
            <a:custGeom>
              <a:avLst/>
              <a:gdLst/>
              <a:ahLst/>
              <a:cxnLst/>
              <a:rect l="l" t="t" r="r" b="b"/>
              <a:pathLst>
                <a:path w="5740400" h="6685716">
                  <a:moveTo>
                    <a:pt x="5435600" y="0"/>
                  </a:moveTo>
                  <a:lnTo>
                    <a:pt x="304800" y="0"/>
                  </a:lnTo>
                  <a:cubicBezTo>
                    <a:pt x="135890" y="0"/>
                    <a:pt x="0" y="135890"/>
                    <a:pt x="0" y="304800"/>
                  </a:cubicBezTo>
                  <a:lnTo>
                    <a:pt x="0" y="6380916"/>
                  </a:lnTo>
                  <a:cubicBezTo>
                    <a:pt x="0" y="6549826"/>
                    <a:pt x="135890" y="6685716"/>
                    <a:pt x="304800" y="6685716"/>
                  </a:cubicBezTo>
                  <a:lnTo>
                    <a:pt x="5435600" y="6685716"/>
                  </a:lnTo>
                  <a:cubicBezTo>
                    <a:pt x="5604510" y="6685716"/>
                    <a:pt x="5740400" y="6549826"/>
                    <a:pt x="5740400" y="6380916"/>
                  </a:cubicBezTo>
                  <a:lnTo>
                    <a:pt x="5740400" y="304800"/>
                  </a:lnTo>
                  <a:cubicBezTo>
                    <a:pt x="5740400" y="135890"/>
                    <a:pt x="5604510" y="0"/>
                    <a:pt x="5435600" y="0"/>
                  </a:cubicBezTo>
                  <a:close/>
                </a:path>
              </a:pathLst>
            </a:custGeom>
            <a:solidFill>
              <a:srgbClr val="002366"/>
            </a:solidFill>
          </p:spPr>
        </p:sp>
      </p:grpSp>
      <p:pic>
        <p:nvPicPr>
          <p:cNvPr id="11" name="Picture 11"/>
          <p:cNvPicPr>
            <a:picLocks noChangeAspect="1"/>
          </p:cNvPicPr>
          <p:nvPr/>
        </p:nvPicPr>
        <p:blipFill>
          <a:blip r:embed="rId2"/>
          <a:srcRect/>
          <a:stretch>
            <a:fillRect/>
          </a:stretch>
        </p:blipFill>
        <p:spPr>
          <a:xfrm>
            <a:off x="3114060" y="3062752"/>
            <a:ext cx="4797305" cy="4797305"/>
          </a:xfrm>
          <a:prstGeom prst="rect">
            <a:avLst/>
          </a:prstGeom>
        </p:spPr>
      </p:pic>
      <p:sp>
        <p:nvSpPr>
          <p:cNvPr id="12" name="TextBox 12"/>
          <p:cNvSpPr txBox="1"/>
          <p:nvPr/>
        </p:nvSpPr>
        <p:spPr>
          <a:xfrm>
            <a:off x="9604176" y="574035"/>
            <a:ext cx="7201545" cy="746705"/>
          </a:xfrm>
          <a:prstGeom prst="rect">
            <a:avLst/>
          </a:prstGeom>
        </p:spPr>
        <p:txBody>
          <a:bodyPr lIns="0" tIns="0" rIns="0" bIns="0" rtlCol="0" anchor="t">
            <a:spAutoFit/>
          </a:bodyPr>
          <a:lstStyle/>
          <a:p>
            <a:pPr>
              <a:lnSpc>
                <a:spcPts val="6000"/>
              </a:lnSpc>
            </a:pPr>
            <a:r>
              <a:rPr lang="en-US" sz="5000" dirty="0">
                <a:solidFill>
                  <a:srgbClr val="002366"/>
                </a:solidFill>
                <a:latin typeface="Muli Black"/>
              </a:rPr>
              <a:t>Personal Challenges</a:t>
            </a:r>
          </a:p>
        </p:txBody>
      </p:sp>
      <p:sp>
        <p:nvSpPr>
          <p:cNvPr id="13" name="TextBox 13"/>
          <p:cNvSpPr txBox="1"/>
          <p:nvPr/>
        </p:nvSpPr>
        <p:spPr>
          <a:xfrm>
            <a:off x="9604176" y="1822742"/>
            <a:ext cx="7228382" cy="974626"/>
          </a:xfrm>
          <a:prstGeom prst="rect">
            <a:avLst/>
          </a:prstGeom>
        </p:spPr>
        <p:txBody>
          <a:bodyPr lIns="0" tIns="0" rIns="0" bIns="0" rtlCol="0" anchor="t">
            <a:spAutoFit/>
          </a:bodyPr>
          <a:lstStyle/>
          <a:p>
            <a:pPr>
              <a:lnSpc>
                <a:spcPts val="3840"/>
              </a:lnSpc>
            </a:pPr>
            <a:r>
              <a:rPr lang="en-US" sz="3200" dirty="0">
                <a:solidFill>
                  <a:srgbClr val="002366"/>
                </a:solidFill>
                <a:latin typeface="Muli Regular" panose="020B0604020202020204" charset="0"/>
                <a:ea typeface="Muli Black"/>
              </a:rPr>
              <a:t>✓ Establish boundaries: Balance your life(when to turn work off) </a:t>
            </a:r>
          </a:p>
        </p:txBody>
      </p:sp>
      <p:sp>
        <p:nvSpPr>
          <p:cNvPr id="14" name="TextBox 14"/>
          <p:cNvSpPr txBox="1"/>
          <p:nvPr/>
        </p:nvSpPr>
        <p:spPr>
          <a:xfrm>
            <a:off x="9604176" y="3355857"/>
            <a:ext cx="7494985" cy="487313"/>
          </a:xfrm>
          <a:prstGeom prst="rect">
            <a:avLst/>
          </a:prstGeom>
        </p:spPr>
        <p:txBody>
          <a:bodyPr lIns="0" tIns="0" rIns="0" bIns="0" rtlCol="0" anchor="t">
            <a:spAutoFit/>
          </a:bodyPr>
          <a:lstStyle/>
          <a:p>
            <a:pPr>
              <a:lnSpc>
                <a:spcPts val="3840"/>
              </a:lnSpc>
            </a:pPr>
            <a:r>
              <a:rPr lang="en-US" sz="3200" dirty="0">
                <a:solidFill>
                  <a:srgbClr val="002366"/>
                </a:solidFill>
                <a:latin typeface="Muli Regular" panose="020B0604020202020204" charset="0"/>
                <a:ea typeface="Muli Black"/>
              </a:rPr>
              <a:t>✓ Practical Skills</a:t>
            </a:r>
          </a:p>
        </p:txBody>
      </p:sp>
      <p:sp>
        <p:nvSpPr>
          <p:cNvPr id="15" name="TextBox 15"/>
          <p:cNvSpPr txBox="1"/>
          <p:nvPr/>
        </p:nvSpPr>
        <p:spPr>
          <a:xfrm>
            <a:off x="9604176" y="4130616"/>
            <a:ext cx="8104682" cy="5078313"/>
          </a:xfrm>
          <a:prstGeom prst="rect">
            <a:avLst/>
          </a:prstGeom>
        </p:spPr>
        <p:txBody>
          <a:bodyPr lIns="0" tIns="0" rIns="0" bIns="0" rtlCol="0" anchor="t">
            <a:spAutoFit/>
          </a:bodyPr>
          <a:lstStyle/>
          <a:p>
            <a:pPr marL="495300" lvl="1" indent="-247650">
              <a:lnSpc>
                <a:spcPts val="3600"/>
              </a:lnSpc>
              <a:buFont typeface="Arial"/>
              <a:buChar char="•"/>
            </a:pPr>
            <a:r>
              <a:rPr lang="en-US" sz="3000" dirty="0">
                <a:solidFill>
                  <a:srgbClr val="002366"/>
                </a:solidFill>
                <a:latin typeface="Muli Regular" panose="020B0604020202020204" charset="0"/>
              </a:rPr>
              <a:t>Go to work ( regular schedule; get dressed)</a:t>
            </a:r>
          </a:p>
          <a:p>
            <a:pPr marL="495300" lvl="1" indent="-247650">
              <a:lnSpc>
                <a:spcPts val="3600"/>
              </a:lnSpc>
              <a:buFont typeface="Arial"/>
              <a:buChar char="•"/>
            </a:pPr>
            <a:r>
              <a:rPr lang="en-US" sz="3000" dirty="0">
                <a:solidFill>
                  <a:srgbClr val="002366"/>
                </a:solidFill>
                <a:latin typeface="Muli Regular" panose="020B0604020202020204" charset="0"/>
              </a:rPr>
              <a:t>Checklists each day</a:t>
            </a:r>
          </a:p>
          <a:p>
            <a:pPr marL="495300" lvl="1" indent="-247650">
              <a:lnSpc>
                <a:spcPts val="3600"/>
              </a:lnSpc>
              <a:buFont typeface="Arial"/>
              <a:buChar char="•"/>
            </a:pPr>
            <a:r>
              <a:rPr lang="en-US" sz="3000" dirty="0">
                <a:solidFill>
                  <a:srgbClr val="002366"/>
                </a:solidFill>
                <a:latin typeface="Muli Regular" panose="020B0604020202020204" charset="0"/>
              </a:rPr>
              <a:t>Routines</a:t>
            </a:r>
          </a:p>
          <a:p>
            <a:pPr marL="495300" lvl="1" indent="-247650">
              <a:lnSpc>
                <a:spcPts val="3600"/>
              </a:lnSpc>
              <a:buFont typeface="Arial"/>
              <a:buChar char="•"/>
            </a:pPr>
            <a:r>
              <a:rPr lang="en-US" sz="3000" dirty="0">
                <a:solidFill>
                  <a:srgbClr val="002366"/>
                </a:solidFill>
                <a:latin typeface="Muli Regular" panose="020B0604020202020204" charset="0"/>
              </a:rPr>
              <a:t>Breaks and exercise—move around more; sit less</a:t>
            </a:r>
          </a:p>
          <a:p>
            <a:pPr marL="495300" lvl="1" indent="-247650">
              <a:lnSpc>
                <a:spcPts val="3600"/>
              </a:lnSpc>
              <a:buFont typeface="Arial"/>
              <a:buChar char="•"/>
            </a:pPr>
            <a:r>
              <a:rPr lang="en-US" sz="3000" dirty="0">
                <a:solidFill>
                  <a:srgbClr val="002366"/>
                </a:solidFill>
                <a:latin typeface="Muli Regular" panose="020B0604020202020204" charset="0"/>
              </a:rPr>
              <a:t>"Do not disturb" sign and a tension marker</a:t>
            </a:r>
          </a:p>
          <a:p>
            <a:pPr marL="495300" lvl="1" indent="-247650">
              <a:lnSpc>
                <a:spcPts val="3600"/>
              </a:lnSpc>
              <a:buFont typeface="Arial"/>
              <a:buChar char="•"/>
            </a:pPr>
            <a:r>
              <a:rPr lang="en-US" sz="3000" dirty="0">
                <a:solidFill>
                  <a:srgbClr val="002366"/>
                </a:solidFill>
                <a:latin typeface="Muli Regular" panose="020B0604020202020204" charset="0"/>
              </a:rPr>
              <a:t>Have a view</a:t>
            </a:r>
          </a:p>
          <a:p>
            <a:pPr marL="495300" lvl="1" indent="-247650">
              <a:lnSpc>
                <a:spcPts val="3600"/>
              </a:lnSpc>
              <a:buFont typeface="Arial"/>
              <a:buChar char="•"/>
            </a:pPr>
            <a:r>
              <a:rPr lang="en-US" sz="3000" dirty="0">
                <a:solidFill>
                  <a:srgbClr val="002366"/>
                </a:solidFill>
                <a:latin typeface="Muli Regular" panose="020B0604020202020204" charset="0"/>
              </a:rPr>
              <a:t>Partner and children issues (your spouse is not your co-worker)</a:t>
            </a:r>
          </a:p>
          <a:p>
            <a:pPr marL="495300" lvl="1" indent="-247650">
              <a:lnSpc>
                <a:spcPts val="3600"/>
              </a:lnSpc>
              <a:buFont typeface="Arial"/>
              <a:buChar char="•"/>
            </a:pPr>
            <a:r>
              <a:rPr lang="en-US" sz="3000" dirty="0">
                <a:solidFill>
                  <a:srgbClr val="002366"/>
                </a:solidFill>
                <a:latin typeface="Muli Regular" panose="020B0604020202020204" charset="0"/>
              </a:rPr>
              <a:t>Avoid the bedroom</a:t>
            </a:r>
          </a:p>
          <a:p>
            <a:pPr marL="495300" lvl="1" indent="-247650">
              <a:lnSpc>
                <a:spcPts val="3600"/>
              </a:lnSpc>
              <a:buFont typeface="Arial"/>
              <a:buChar char="•"/>
            </a:pPr>
            <a:r>
              <a:rPr lang="en-US" sz="3000" dirty="0">
                <a:solidFill>
                  <a:srgbClr val="002366"/>
                </a:solidFill>
                <a:latin typeface="Muli Regular" panose="020B0604020202020204" charset="0"/>
              </a:rPr>
              <a:t>Avoid the "COVID-15"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rgbClr val="002366"/>
          </a:solidFill>
        </p:spPr>
      </p:sp>
      <p:grpSp>
        <p:nvGrpSpPr>
          <p:cNvPr id="3" name="Group 3"/>
          <p:cNvGrpSpPr/>
          <p:nvPr/>
        </p:nvGrpSpPr>
        <p:grpSpPr>
          <a:xfrm>
            <a:off x="623922" y="1813217"/>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31145B"/>
            </a:solidFill>
          </p:spPr>
        </p:sp>
        <p:sp>
          <p:nvSpPr>
            <p:cNvPr id="6" name="AutoShape 6"/>
            <p:cNvSpPr/>
            <p:nvPr/>
          </p:nvSpPr>
          <p:spPr>
            <a:xfrm rot="5400000">
              <a:off x="-8281" y="929590"/>
              <a:ext cx="236347" cy="219785"/>
            </a:xfrm>
            <a:prstGeom prst="rect">
              <a:avLst/>
            </a:prstGeom>
            <a:solidFill>
              <a:srgbClr val="CCAAFF"/>
            </a:solidFill>
          </p:spPr>
        </p:sp>
        <p:sp>
          <p:nvSpPr>
            <p:cNvPr id="7" name="AutoShape 7"/>
            <p:cNvSpPr/>
            <p:nvPr/>
          </p:nvSpPr>
          <p:spPr>
            <a:xfrm rot="5400000">
              <a:off x="-8281" y="1390244"/>
              <a:ext cx="236347" cy="219785"/>
            </a:xfrm>
            <a:prstGeom prst="rect">
              <a:avLst/>
            </a:prstGeom>
            <a:solidFill>
              <a:srgbClr val="CCAAFF"/>
            </a:solidFill>
          </p:spPr>
        </p:sp>
        <p:sp>
          <p:nvSpPr>
            <p:cNvPr id="8" name="AutoShape 8"/>
            <p:cNvSpPr/>
            <p:nvPr/>
          </p:nvSpPr>
          <p:spPr>
            <a:xfrm rot="5400000">
              <a:off x="66678" y="538642"/>
              <a:ext cx="86430" cy="80373"/>
            </a:xfrm>
            <a:prstGeom prst="rect">
              <a:avLst/>
            </a:prstGeom>
            <a:solidFill>
              <a:srgbClr val="FFFFFF"/>
            </a:solidFill>
          </p:spPr>
        </p:sp>
      </p:grpSp>
      <p:grpSp>
        <p:nvGrpSpPr>
          <p:cNvPr id="9" name="Group 9"/>
          <p:cNvGrpSpPr/>
          <p:nvPr/>
        </p:nvGrpSpPr>
        <p:grpSpPr>
          <a:xfrm>
            <a:off x="2380355" y="1813217"/>
            <a:ext cx="6264716" cy="7296376"/>
            <a:chOff x="0" y="0"/>
            <a:chExt cx="5740400" cy="6685716"/>
          </a:xfrm>
        </p:grpSpPr>
        <p:sp>
          <p:nvSpPr>
            <p:cNvPr id="10" name="Freeform 10"/>
            <p:cNvSpPr/>
            <p:nvPr/>
          </p:nvSpPr>
          <p:spPr>
            <a:xfrm>
              <a:off x="0" y="0"/>
              <a:ext cx="5740400" cy="6685716"/>
            </a:xfrm>
            <a:custGeom>
              <a:avLst/>
              <a:gdLst/>
              <a:ahLst/>
              <a:cxnLst/>
              <a:rect l="l" t="t" r="r" b="b"/>
              <a:pathLst>
                <a:path w="5740400" h="6685716">
                  <a:moveTo>
                    <a:pt x="5435600" y="0"/>
                  </a:moveTo>
                  <a:lnTo>
                    <a:pt x="304800" y="0"/>
                  </a:lnTo>
                  <a:cubicBezTo>
                    <a:pt x="135890" y="0"/>
                    <a:pt x="0" y="135890"/>
                    <a:pt x="0" y="304800"/>
                  </a:cubicBezTo>
                  <a:lnTo>
                    <a:pt x="0" y="6380916"/>
                  </a:lnTo>
                  <a:cubicBezTo>
                    <a:pt x="0" y="6549826"/>
                    <a:pt x="135890" y="6685716"/>
                    <a:pt x="304800" y="6685716"/>
                  </a:cubicBezTo>
                  <a:lnTo>
                    <a:pt x="5435600" y="6685716"/>
                  </a:lnTo>
                  <a:cubicBezTo>
                    <a:pt x="5604510" y="6685716"/>
                    <a:pt x="5740400" y="6549826"/>
                    <a:pt x="5740400" y="6380916"/>
                  </a:cubicBezTo>
                  <a:lnTo>
                    <a:pt x="5740400" y="304800"/>
                  </a:lnTo>
                  <a:cubicBezTo>
                    <a:pt x="5740400" y="135890"/>
                    <a:pt x="5604510" y="0"/>
                    <a:pt x="5435600" y="0"/>
                  </a:cubicBezTo>
                  <a:close/>
                </a:path>
              </a:pathLst>
            </a:custGeom>
            <a:solidFill>
              <a:srgbClr val="002366"/>
            </a:solidFill>
          </p:spPr>
        </p:sp>
      </p:grpSp>
      <p:pic>
        <p:nvPicPr>
          <p:cNvPr id="11" name="Picture 11"/>
          <p:cNvPicPr>
            <a:picLocks noChangeAspect="1"/>
          </p:cNvPicPr>
          <p:nvPr/>
        </p:nvPicPr>
        <p:blipFill>
          <a:blip r:embed="rId2"/>
          <a:srcRect/>
          <a:stretch>
            <a:fillRect/>
          </a:stretch>
        </p:blipFill>
        <p:spPr>
          <a:xfrm>
            <a:off x="3114060" y="3062752"/>
            <a:ext cx="4797305" cy="4797305"/>
          </a:xfrm>
          <a:prstGeom prst="rect">
            <a:avLst/>
          </a:prstGeom>
        </p:spPr>
      </p:pic>
      <p:sp>
        <p:nvSpPr>
          <p:cNvPr id="12" name="TextBox 12"/>
          <p:cNvSpPr txBox="1"/>
          <p:nvPr/>
        </p:nvSpPr>
        <p:spPr>
          <a:xfrm>
            <a:off x="10057755" y="1320740"/>
            <a:ext cx="7201545" cy="746705"/>
          </a:xfrm>
          <a:prstGeom prst="rect">
            <a:avLst/>
          </a:prstGeom>
        </p:spPr>
        <p:txBody>
          <a:bodyPr lIns="0" tIns="0" rIns="0" bIns="0" rtlCol="0" anchor="t">
            <a:spAutoFit/>
          </a:bodyPr>
          <a:lstStyle/>
          <a:p>
            <a:pPr>
              <a:lnSpc>
                <a:spcPts val="6000"/>
              </a:lnSpc>
            </a:pPr>
            <a:r>
              <a:rPr lang="en-US" sz="5000">
                <a:solidFill>
                  <a:srgbClr val="002366"/>
                </a:solidFill>
                <a:latin typeface="Muli Black"/>
              </a:rPr>
              <a:t>Personal Challenges</a:t>
            </a:r>
          </a:p>
        </p:txBody>
      </p:sp>
      <p:sp>
        <p:nvSpPr>
          <p:cNvPr id="13" name="TextBox 13"/>
          <p:cNvSpPr txBox="1"/>
          <p:nvPr/>
        </p:nvSpPr>
        <p:spPr>
          <a:xfrm>
            <a:off x="9911035" y="3072277"/>
            <a:ext cx="7228382" cy="551433"/>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Have a learning orientation</a:t>
            </a:r>
          </a:p>
        </p:txBody>
      </p:sp>
      <p:sp>
        <p:nvSpPr>
          <p:cNvPr id="14" name="TextBox 14"/>
          <p:cNvSpPr txBox="1"/>
          <p:nvPr/>
        </p:nvSpPr>
        <p:spPr>
          <a:xfrm>
            <a:off x="9911035" y="4604655"/>
            <a:ext cx="5974264" cy="551433"/>
          </a:xfrm>
          <a:prstGeom prst="rect">
            <a:avLst/>
          </a:prstGeom>
        </p:spPr>
        <p:txBody>
          <a:bodyPr lIns="0" tIns="0" rIns="0" bIns="0" rtlCol="0" anchor="t">
            <a:spAutoFit/>
          </a:bodyPr>
          <a:lstStyle/>
          <a:p>
            <a:pPr algn="just">
              <a:lnSpc>
                <a:spcPts val="4320"/>
              </a:lnSpc>
            </a:pPr>
            <a:r>
              <a:rPr lang="en-US" sz="3600" dirty="0">
                <a:solidFill>
                  <a:srgbClr val="002366"/>
                </a:solidFill>
                <a:latin typeface="Muli Regular" panose="020B0604020202020204" charset="0"/>
                <a:ea typeface="Muli Black"/>
              </a:rPr>
              <a:t>✓ Relational issues</a:t>
            </a:r>
          </a:p>
        </p:txBody>
      </p:sp>
      <p:sp>
        <p:nvSpPr>
          <p:cNvPr id="15" name="TextBox 15"/>
          <p:cNvSpPr txBox="1"/>
          <p:nvPr/>
        </p:nvSpPr>
        <p:spPr>
          <a:xfrm>
            <a:off x="9911035" y="6038117"/>
            <a:ext cx="7494985" cy="551433"/>
          </a:xfrm>
          <a:prstGeom prst="rect">
            <a:avLst/>
          </a:prstGeom>
        </p:spPr>
        <p:txBody>
          <a:bodyPr lIns="0" tIns="0" rIns="0" bIns="0" rtlCol="0" anchor="t">
            <a:spAutoFit/>
          </a:bodyPr>
          <a:lstStyle/>
          <a:p>
            <a:pPr>
              <a:lnSpc>
                <a:spcPts val="4320"/>
              </a:lnSpc>
            </a:pPr>
            <a:r>
              <a:rPr lang="en-US" sz="3600" dirty="0">
                <a:solidFill>
                  <a:srgbClr val="002366"/>
                </a:solidFill>
                <a:latin typeface="Muli Regular" panose="020B0604020202020204" charset="0"/>
                <a:ea typeface="Muli Black"/>
              </a:rPr>
              <a:t>✓ Mental health issues</a:t>
            </a:r>
          </a:p>
        </p:txBody>
      </p:sp>
      <p:sp>
        <p:nvSpPr>
          <p:cNvPr id="16" name="TextBox 16"/>
          <p:cNvSpPr txBox="1"/>
          <p:nvPr/>
        </p:nvSpPr>
        <p:spPr>
          <a:xfrm>
            <a:off x="10057755" y="6809971"/>
            <a:ext cx="7655124" cy="1500411"/>
          </a:xfrm>
          <a:prstGeom prst="rect">
            <a:avLst/>
          </a:prstGeom>
        </p:spPr>
        <p:txBody>
          <a:bodyPr lIns="0" tIns="0" rIns="0" bIns="0" rtlCol="0" anchor="t">
            <a:spAutoFit/>
          </a:bodyPr>
          <a:lstStyle/>
          <a:p>
            <a:pPr marL="539608" lvl="1" indent="-269804">
              <a:lnSpc>
                <a:spcPts val="3922"/>
              </a:lnSpc>
              <a:buFont typeface="Arial"/>
              <a:buChar char="•"/>
            </a:pPr>
            <a:r>
              <a:rPr lang="en-US" sz="3268" dirty="0">
                <a:solidFill>
                  <a:srgbClr val="002366"/>
                </a:solidFill>
                <a:latin typeface="Muli Regular" panose="020B0604020202020204" charset="0"/>
              </a:rPr>
              <a:t>Depression is higher among work at home</a:t>
            </a:r>
          </a:p>
          <a:p>
            <a:pPr marL="539608" lvl="1" indent="-269804">
              <a:lnSpc>
                <a:spcPts val="3922"/>
              </a:lnSpc>
              <a:buFont typeface="Arial"/>
              <a:buChar char="•"/>
            </a:pPr>
            <a:r>
              <a:rPr lang="en-US" sz="3268" dirty="0">
                <a:solidFill>
                  <a:srgbClr val="002366"/>
                </a:solidFill>
                <a:latin typeface="Muli Regular" panose="020B0604020202020204" charset="0"/>
              </a:rPr>
              <a:t>It is lonely (thus </a:t>
            </a:r>
            <a:r>
              <a:rPr lang="en-US" sz="3268" dirty="0" err="1">
                <a:solidFill>
                  <a:srgbClr val="002366"/>
                </a:solidFill>
                <a:latin typeface="Muli Regular" panose="020B0604020202020204" charset="0"/>
              </a:rPr>
              <a:t>WeWork</a:t>
            </a:r>
            <a:r>
              <a:rPr lang="en-US" sz="3268" dirty="0">
                <a:solidFill>
                  <a:srgbClr val="002366"/>
                </a:solidFill>
                <a:latin typeface="Muli Regular" panose="020B060402020202020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002366"/>
          </a:solidFill>
        </p:spPr>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31145B"/>
            </a:solidFill>
          </p:spPr>
        </p:sp>
        <p:sp>
          <p:nvSpPr>
            <p:cNvPr id="5" name="AutoShape 5"/>
            <p:cNvSpPr/>
            <p:nvPr/>
          </p:nvSpPr>
          <p:spPr>
            <a:xfrm>
              <a:off x="460654" y="0"/>
              <a:ext cx="236347" cy="219785"/>
            </a:xfrm>
            <a:prstGeom prst="rect">
              <a:avLst/>
            </a:prstGeom>
            <a:solidFill>
              <a:srgbClr val="CCAAFF"/>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74959"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a:off x="8675994" y="3070963"/>
            <a:ext cx="4934158" cy="1050498"/>
          </a:xfrm>
          <a:prstGeom prst="rect">
            <a:avLst/>
          </a:prstGeom>
        </p:spPr>
      </p:pic>
      <p:grpSp>
        <p:nvGrpSpPr>
          <p:cNvPr id="10" name="Group 10"/>
          <p:cNvGrpSpPr/>
          <p:nvPr/>
        </p:nvGrpSpPr>
        <p:grpSpPr>
          <a:xfrm rot="-10800000">
            <a:off x="13855440" y="3191648"/>
            <a:ext cx="1514957" cy="809128"/>
            <a:chOff x="0" y="0"/>
            <a:chExt cx="3469301" cy="1852930"/>
          </a:xfrm>
        </p:grpSpPr>
        <p:sp>
          <p:nvSpPr>
            <p:cNvPr id="11" name="Freeform 11"/>
            <p:cNvSpPr/>
            <p:nvPr/>
          </p:nvSpPr>
          <p:spPr>
            <a:xfrm>
              <a:off x="0" y="0"/>
              <a:ext cx="3469301" cy="1854200"/>
            </a:xfrm>
            <a:custGeom>
              <a:avLst/>
              <a:gdLst/>
              <a:ahLst/>
              <a:cxnLst/>
              <a:rect l="l" t="t" r="r" b="b"/>
              <a:pathLst>
                <a:path w="3469301" h="1854200">
                  <a:moveTo>
                    <a:pt x="3368971" y="739140"/>
                  </a:moveTo>
                  <a:lnTo>
                    <a:pt x="2448221" y="49530"/>
                  </a:lnTo>
                  <a:cubicBezTo>
                    <a:pt x="2403771" y="16510"/>
                    <a:pt x="2355511" y="0"/>
                    <a:pt x="2305982" y="0"/>
                  </a:cubicBezTo>
                  <a:cubicBezTo>
                    <a:pt x="2200571" y="0"/>
                    <a:pt x="2123101" y="81280"/>
                    <a:pt x="2123101" y="194310"/>
                  </a:cubicBezTo>
                  <a:lnTo>
                    <a:pt x="2123101" y="605790"/>
                  </a:lnTo>
                  <a:lnTo>
                    <a:pt x="313690" y="605790"/>
                  </a:lnTo>
                  <a:cubicBezTo>
                    <a:pt x="139700" y="609600"/>
                    <a:pt x="0" y="751840"/>
                    <a:pt x="0" y="927100"/>
                  </a:cubicBezTo>
                  <a:cubicBezTo>
                    <a:pt x="0" y="1102360"/>
                    <a:pt x="139700" y="1244600"/>
                    <a:pt x="313690" y="1248410"/>
                  </a:cubicBezTo>
                  <a:lnTo>
                    <a:pt x="2123101" y="1248410"/>
                  </a:lnTo>
                  <a:lnTo>
                    <a:pt x="2123101" y="1659890"/>
                  </a:lnTo>
                  <a:cubicBezTo>
                    <a:pt x="2123101" y="1772920"/>
                    <a:pt x="2200571" y="1854200"/>
                    <a:pt x="2305981" y="1854200"/>
                  </a:cubicBezTo>
                  <a:cubicBezTo>
                    <a:pt x="2355511" y="1854200"/>
                    <a:pt x="2403771" y="1836420"/>
                    <a:pt x="2448221" y="1803400"/>
                  </a:cubicBezTo>
                  <a:lnTo>
                    <a:pt x="3368971" y="1115060"/>
                  </a:lnTo>
                  <a:cubicBezTo>
                    <a:pt x="3432471" y="1066800"/>
                    <a:pt x="3469301" y="998220"/>
                    <a:pt x="3469301" y="927100"/>
                  </a:cubicBezTo>
                  <a:cubicBezTo>
                    <a:pt x="3469301" y="854710"/>
                    <a:pt x="3432471" y="787400"/>
                    <a:pt x="3368971" y="739140"/>
                  </a:cubicBezTo>
                  <a:close/>
                </a:path>
              </a:pathLst>
            </a:custGeom>
            <a:solidFill>
              <a:srgbClr val="55A4A5"/>
            </a:solidFill>
          </p:spPr>
        </p:sp>
      </p:grpSp>
      <p:sp>
        <p:nvSpPr>
          <p:cNvPr id="12" name="AutoShape 12"/>
          <p:cNvSpPr/>
          <p:nvPr/>
        </p:nvSpPr>
        <p:spPr>
          <a:xfrm>
            <a:off x="0" y="5910694"/>
            <a:ext cx="19850100" cy="4876800"/>
          </a:xfrm>
          <a:prstGeom prst="rect">
            <a:avLst/>
          </a:prstGeom>
          <a:solidFill>
            <a:srgbClr val="002366"/>
          </a:solidFill>
        </p:spPr>
      </p:sp>
      <p:grpSp>
        <p:nvGrpSpPr>
          <p:cNvPr id="13" name="Group 13"/>
          <p:cNvGrpSpPr/>
          <p:nvPr/>
        </p:nvGrpSpPr>
        <p:grpSpPr>
          <a:xfrm rot="-5400000">
            <a:off x="12306081" y="4607725"/>
            <a:ext cx="1514957" cy="809128"/>
            <a:chOff x="0" y="0"/>
            <a:chExt cx="3469301" cy="1852930"/>
          </a:xfrm>
        </p:grpSpPr>
        <p:sp>
          <p:nvSpPr>
            <p:cNvPr id="14" name="Freeform 14"/>
            <p:cNvSpPr/>
            <p:nvPr/>
          </p:nvSpPr>
          <p:spPr>
            <a:xfrm>
              <a:off x="0" y="0"/>
              <a:ext cx="3469301" cy="1854200"/>
            </a:xfrm>
            <a:custGeom>
              <a:avLst/>
              <a:gdLst/>
              <a:ahLst/>
              <a:cxnLst/>
              <a:rect l="l" t="t" r="r" b="b"/>
              <a:pathLst>
                <a:path w="3469301" h="1854200">
                  <a:moveTo>
                    <a:pt x="3368971" y="739140"/>
                  </a:moveTo>
                  <a:lnTo>
                    <a:pt x="2448221" y="49530"/>
                  </a:lnTo>
                  <a:cubicBezTo>
                    <a:pt x="2403771" y="16510"/>
                    <a:pt x="2355511" y="0"/>
                    <a:pt x="2305982" y="0"/>
                  </a:cubicBezTo>
                  <a:cubicBezTo>
                    <a:pt x="2200571" y="0"/>
                    <a:pt x="2123101" y="81280"/>
                    <a:pt x="2123101" y="194310"/>
                  </a:cubicBezTo>
                  <a:lnTo>
                    <a:pt x="2123101" y="605790"/>
                  </a:lnTo>
                  <a:lnTo>
                    <a:pt x="313690" y="605790"/>
                  </a:lnTo>
                  <a:cubicBezTo>
                    <a:pt x="139700" y="609600"/>
                    <a:pt x="0" y="751840"/>
                    <a:pt x="0" y="927100"/>
                  </a:cubicBezTo>
                  <a:cubicBezTo>
                    <a:pt x="0" y="1102360"/>
                    <a:pt x="139700" y="1244600"/>
                    <a:pt x="313690" y="1248410"/>
                  </a:cubicBezTo>
                  <a:lnTo>
                    <a:pt x="2123101" y="1248410"/>
                  </a:lnTo>
                  <a:lnTo>
                    <a:pt x="2123101" y="1659890"/>
                  </a:lnTo>
                  <a:cubicBezTo>
                    <a:pt x="2123101" y="1772920"/>
                    <a:pt x="2200571" y="1854200"/>
                    <a:pt x="2305981" y="1854200"/>
                  </a:cubicBezTo>
                  <a:cubicBezTo>
                    <a:pt x="2355511" y="1854200"/>
                    <a:pt x="2403771" y="1836420"/>
                    <a:pt x="2448221" y="1803400"/>
                  </a:cubicBezTo>
                  <a:lnTo>
                    <a:pt x="3368971" y="1115060"/>
                  </a:lnTo>
                  <a:cubicBezTo>
                    <a:pt x="3432471" y="1066800"/>
                    <a:pt x="3469301" y="998220"/>
                    <a:pt x="3469301" y="927100"/>
                  </a:cubicBezTo>
                  <a:cubicBezTo>
                    <a:pt x="3469301" y="854710"/>
                    <a:pt x="3432471" y="787400"/>
                    <a:pt x="3368971" y="739140"/>
                  </a:cubicBezTo>
                  <a:close/>
                </a:path>
              </a:pathLst>
            </a:custGeom>
            <a:solidFill>
              <a:srgbClr val="55A4A5"/>
            </a:solidFill>
          </p:spPr>
        </p:sp>
      </p:grpSp>
      <p:grpSp>
        <p:nvGrpSpPr>
          <p:cNvPr id="15" name="Group 15"/>
          <p:cNvGrpSpPr>
            <a:grpSpLocks noChangeAspect="1"/>
          </p:cNvGrpSpPr>
          <p:nvPr/>
        </p:nvGrpSpPr>
        <p:grpSpPr>
          <a:xfrm>
            <a:off x="313009" y="4466492"/>
            <a:ext cx="2575381" cy="2575371"/>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8581" b="-36346"/>
              </a:stretch>
            </a:blipFill>
          </p:spPr>
        </p:sp>
      </p:grpSp>
      <p:pic>
        <p:nvPicPr>
          <p:cNvPr id="17" name="Picture 17"/>
          <p:cNvPicPr>
            <a:picLocks noChangeAspect="1"/>
          </p:cNvPicPr>
          <p:nvPr/>
        </p:nvPicPr>
        <p:blipFill>
          <a:blip r:embed="rId4"/>
          <a:srcRect/>
          <a:stretch>
            <a:fillRect/>
          </a:stretch>
        </p:blipFill>
        <p:spPr>
          <a:xfrm>
            <a:off x="2888390" y="7041863"/>
            <a:ext cx="2588196" cy="2216437"/>
          </a:xfrm>
          <a:prstGeom prst="rect">
            <a:avLst/>
          </a:prstGeom>
        </p:spPr>
      </p:pic>
      <p:sp>
        <p:nvSpPr>
          <p:cNvPr id="18" name="TextBox 18"/>
          <p:cNvSpPr txBox="1"/>
          <p:nvPr/>
        </p:nvSpPr>
        <p:spPr>
          <a:xfrm>
            <a:off x="419100" y="2030327"/>
            <a:ext cx="5685711" cy="1970042"/>
          </a:xfrm>
          <a:prstGeom prst="rect">
            <a:avLst/>
          </a:prstGeom>
        </p:spPr>
        <p:txBody>
          <a:bodyPr lIns="0" tIns="0" rIns="0" bIns="0" rtlCol="0" anchor="t">
            <a:spAutoFit/>
          </a:bodyPr>
          <a:lstStyle/>
          <a:p>
            <a:pPr algn="ctr">
              <a:lnSpc>
                <a:spcPts val="15696"/>
              </a:lnSpc>
            </a:pPr>
            <a:r>
              <a:rPr lang="en-US" sz="13080">
                <a:solidFill>
                  <a:srgbClr val="002366"/>
                </a:solidFill>
                <a:latin typeface="Muli Black"/>
              </a:rPr>
              <a:t>Q&amp;A</a:t>
            </a:r>
          </a:p>
        </p:txBody>
      </p:sp>
      <p:sp>
        <p:nvSpPr>
          <p:cNvPr id="19" name="TextBox 19"/>
          <p:cNvSpPr txBox="1"/>
          <p:nvPr/>
        </p:nvSpPr>
        <p:spPr>
          <a:xfrm>
            <a:off x="8853252" y="388110"/>
            <a:ext cx="8420615" cy="262004"/>
          </a:xfrm>
          <a:prstGeom prst="rect">
            <a:avLst/>
          </a:prstGeom>
        </p:spPr>
        <p:txBody>
          <a:bodyPr lIns="0" tIns="0" rIns="0" bIns="0" rtlCol="0" anchor="t">
            <a:spAutoFit/>
          </a:bodyPr>
          <a:lstStyle/>
          <a:p>
            <a:pPr algn="r">
              <a:lnSpc>
                <a:spcPts val="2159"/>
              </a:lnSpc>
            </a:pPr>
            <a:r>
              <a:rPr lang="en-US" sz="1799" spc="179">
                <a:solidFill>
                  <a:srgbClr val="31145B"/>
                </a:solidFill>
                <a:latin typeface="Muli Bold Bold"/>
              </a:rPr>
              <a:t>MARKETING PLAN 2020</a:t>
            </a:r>
          </a:p>
        </p:txBody>
      </p:sp>
      <p:sp>
        <p:nvSpPr>
          <p:cNvPr id="20" name="TextBox 20"/>
          <p:cNvSpPr txBox="1"/>
          <p:nvPr/>
        </p:nvSpPr>
        <p:spPr>
          <a:xfrm>
            <a:off x="4295788" y="2020802"/>
            <a:ext cx="13694569" cy="603495"/>
          </a:xfrm>
          <a:prstGeom prst="rect">
            <a:avLst/>
          </a:prstGeom>
        </p:spPr>
        <p:txBody>
          <a:bodyPr lIns="0" tIns="0" rIns="0" bIns="0" rtlCol="0" anchor="t">
            <a:spAutoFit/>
          </a:bodyPr>
          <a:lstStyle/>
          <a:p>
            <a:pPr algn="ctr">
              <a:lnSpc>
                <a:spcPts val="4800"/>
              </a:lnSpc>
            </a:pPr>
            <a:r>
              <a:rPr lang="en-US" sz="4000">
                <a:solidFill>
                  <a:srgbClr val="002366"/>
                </a:solidFill>
                <a:latin typeface="Muli Black"/>
              </a:rPr>
              <a:t>How to submit a question</a:t>
            </a:r>
          </a:p>
        </p:txBody>
      </p:sp>
      <p:sp>
        <p:nvSpPr>
          <p:cNvPr id="21" name="TextBox 21"/>
          <p:cNvSpPr txBox="1"/>
          <p:nvPr/>
        </p:nvSpPr>
        <p:spPr>
          <a:xfrm>
            <a:off x="1817475" y="6413660"/>
            <a:ext cx="4730025" cy="381000"/>
          </a:xfrm>
          <a:prstGeom prst="rect">
            <a:avLst/>
          </a:prstGeom>
        </p:spPr>
        <p:txBody>
          <a:bodyPr lIns="0" tIns="0" rIns="0" bIns="0" rtlCol="0" anchor="t">
            <a:spAutoFit/>
          </a:bodyPr>
          <a:lstStyle/>
          <a:p>
            <a:pPr algn="ctr">
              <a:lnSpc>
                <a:spcPts val="3000"/>
              </a:lnSpc>
            </a:pPr>
            <a:r>
              <a:rPr lang="en-US" sz="2500">
                <a:solidFill>
                  <a:srgbClr val="FFFFFF"/>
                </a:solidFill>
                <a:latin typeface="Muli Black"/>
              </a:rPr>
              <a:t>John Daly Ph.D.</a:t>
            </a:r>
          </a:p>
        </p:txBody>
      </p:sp>
      <p:sp>
        <p:nvSpPr>
          <p:cNvPr id="22" name="TextBox 22"/>
          <p:cNvSpPr txBox="1"/>
          <p:nvPr/>
        </p:nvSpPr>
        <p:spPr>
          <a:xfrm>
            <a:off x="5705550" y="7400192"/>
            <a:ext cx="6295403" cy="334108"/>
          </a:xfrm>
          <a:prstGeom prst="rect">
            <a:avLst/>
          </a:prstGeom>
        </p:spPr>
        <p:txBody>
          <a:bodyPr lIns="0" tIns="0" rIns="0" bIns="0" rtlCol="0" anchor="t">
            <a:spAutoFit/>
          </a:bodyPr>
          <a:lstStyle/>
          <a:p>
            <a:pPr>
              <a:lnSpc>
                <a:spcPts val="2640"/>
              </a:lnSpc>
            </a:pPr>
            <a:r>
              <a:rPr lang="en-US" sz="2200" dirty="0">
                <a:solidFill>
                  <a:srgbClr val="FFFFFF"/>
                </a:solidFill>
                <a:latin typeface="Muli Black"/>
              </a:rPr>
              <a:t>EXECUTIVE EDUCATION ONLINE COURSE</a:t>
            </a:r>
          </a:p>
        </p:txBody>
      </p:sp>
      <p:sp>
        <p:nvSpPr>
          <p:cNvPr id="23" name="TextBox 23"/>
          <p:cNvSpPr txBox="1"/>
          <p:nvPr/>
        </p:nvSpPr>
        <p:spPr>
          <a:xfrm>
            <a:off x="5705550" y="7734300"/>
            <a:ext cx="4466603" cy="1524000"/>
          </a:xfrm>
          <a:prstGeom prst="rect">
            <a:avLst/>
          </a:prstGeom>
        </p:spPr>
        <p:txBody>
          <a:bodyPr lIns="0" tIns="0" rIns="0" bIns="0" rtlCol="0" anchor="t">
            <a:spAutoFit/>
          </a:bodyPr>
          <a:lstStyle/>
          <a:p>
            <a:pPr>
              <a:lnSpc>
                <a:spcPts val="3000"/>
              </a:lnSpc>
            </a:pPr>
            <a:r>
              <a:rPr lang="en-US" sz="2500" dirty="0">
                <a:solidFill>
                  <a:srgbClr val="FFFFFF"/>
                </a:solidFill>
                <a:latin typeface="Muli Regular" panose="020B0604020202020204" charset="0"/>
              </a:rPr>
              <a:t>Building Engagement:</a:t>
            </a:r>
          </a:p>
          <a:p>
            <a:pPr>
              <a:lnSpc>
                <a:spcPts val="3000"/>
              </a:lnSpc>
            </a:pPr>
            <a:r>
              <a:rPr lang="en-US" sz="2500" dirty="0">
                <a:solidFill>
                  <a:srgbClr val="FFFFFF"/>
                </a:solidFill>
                <a:latin typeface="Muli Regular" panose="020B0604020202020204" charset="0"/>
              </a:rPr>
              <a:t>What Leaders DO to Manage Talent and Building Allegiance</a:t>
            </a:r>
          </a:p>
        </p:txBody>
      </p:sp>
      <p:sp>
        <p:nvSpPr>
          <p:cNvPr id="24" name="TextBox 24"/>
          <p:cNvSpPr txBox="1"/>
          <p:nvPr/>
        </p:nvSpPr>
        <p:spPr>
          <a:xfrm>
            <a:off x="1817475" y="9563100"/>
            <a:ext cx="4730025" cy="381000"/>
          </a:xfrm>
          <a:prstGeom prst="rect">
            <a:avLst/>
          </a:prstGeom>
        </p:spPr>
        <p:txBody>
          <a:bodyPr lIns="0" tIns="0" rIns="0" bIns="0" rtlCol="0" anchor="t">
            <a:spAutoFit/>
          </a:bodyPr>
          <a:lstStyle/>
          <a:p>
            <a:pPr algn="ctr">
              <a:lnSpc>
                <a:spcPts val="3000"/>
              </a:lnSpc>
            </a:pPr>
            <a:r>
              <a:rPr lang="en-US" sz="2500">
                <a:solidFill>
                  <a:srgbClr val="FFFFFF"/>
                </a:solidFill>
                <a:latin typeface="Muli Black"/>
              </a:rPr>
              <a:t>May 7-8, 2020</a:t>
            </a:r>
          </a:p>
        </p:txBody>
      </p:sp>
      <p:pic>
        <p:nvPicPr>
          <p:cNvPr id="25" name="Picture 25"/>
          <p:cNvPicPr>
            <a:picLocks noChangeAspect="1"/>
          </p:cNvPicPr>
          <p:nvPr/>
        </p:nvPicPr>
        <p:blipFill>
          <a:blip r:embed="rId4"/>
          <a:srcRect/>
          <a:stretch>
            <a:fillRect/>
          </a:stretch>
        </p:blipFill>
        <p:spPr>
          <a:xfrm>
            <a:off x="11769461" y="7041863"/>
            <a:ext cx="2588196" cy="2216437"/>
          </a:xfrm>
          <a:prstGeom prst="rect">
            <a:avLst/>
          </a:prstGeom>
        </p:spPr>
      </p:pic>
      <p:sp>
        <p:nvSpPr>
          <p:cNvPr id="26" name="TextBox 26"/>
          <p:cNvSpPr txBox="1"/>
          <p:nvPr/>
        </p:nvSpPr>
        <p:spPr>
          <a:xfrm>
            <a:off x="14612919" y="7400533"/>
            <a:ext cx="3657876" cy="667534"/>
          </a:xfrm>
          <a:prstGeom prst="rect">
            <a:avLst/>
          </a:prstGeom>
        </p:spPr>
        <p:txBody>
          <a:bodyPr lIns="0" tIns="0" rIns="0" bIns="0" rtlCol="0" anchor="t">
            <a:spAutoFit/>
          </a:bodyPr>
          <a:lstStyle/>
          <a:p>
            <a:pPr>
              <a:lnSpc>
                <a:spcPts val="2640"/>
              </a:lnSpc>
            </a:pPr>
            <a:r>
              <a:rPr lang="en-US" sz="2200">
                <a:solidFill>
                  <a:srgbClr val="FFFFFF"/>
                </a:solidFill>
                <a:latin typeface="Muli Black"/>
              </a:rPr>
              <a:t>EXECUTIVE EDUCATION </a:t>
            </a:r>
          </a:p>
          <a:p>
            <a:pPr>
              <a:lnSpc>
                <a:spcPts val="2640"/>
              </a:lnSpc>
            </a:pPr>
            <a:r>
              <a:rPr lang="en-US" sz="2200">
                <a:solidFill>
                  <a:srgbClr val="FFFFFF"/>
                </a:solidFill>
                <a:latin typeface="Muli Black"/>
              </a:rPr>
              <a:t>ONLINE COURSE</a:t>
            </a:r>
          </a:p>
        </p:txBody>
      </p:sp>
      <p:sp>
        <p:nvSpPr>
          <p:cNvPr id="27" name="TextBox 27"/>
          <p:cNvSpPr txBox="1"/>
          <p:nvPr/>
        </p:nvSpPr>
        <p:spPr>
          <a:xfrm>
            <a:off x="14612918" y="8208993"/>
            <a:ext cx="3349952" cy="668215"/>
          </a:xfrm>
          <a:prstGeom prst="rect">
            <a:avLst/>
          </a:prstGeom>
        </p:spPr>
        <p:txBody>
          <a:bodyPr lIns="0" tIns="0" rIns="0" bIns="0" rtlCol="0" anchor="t">
            <a:spAutoFit/>
          </a:bodyPr>
          <a:lstStyle/>
          <a:p>
            <a:pPr>
              <a:lnSpc>
                <a:spcPts val="2640"/>
              </a:lnSpc>
            </a:pPr>
            <a:r>
              <a:rPr lang="en-US" sz="2200" dirty="0">
                <a:solidFill>
                  <a:srgbClr val="FFFFFF"/>
                </a:solidFill>
                <a:latin typeface="Muli Regular" panose="020B0604020202020204" charset="0"/>
              </a:rPr>
              <a:t>Leading &amp; Motivating Dispersed Teams</a:t>
            </a:r>
          </a:p>
        </p:txBody>
      </p:sp>
      <p:sp>
        <p:nvSpPr>
          <p:cNvPr id="28" name="TextBox 28"/>
          <p:cNvSpPr txBox="1"/>
          <p:nvPr/>
        </p:nvSpPr>
        <p:spPr>
          <a:xfrm>
            <a:off x="10698547" y="9563100"/>
            <a:ext cx="4730025" cy="381000"/>
          </a:xfrm>
          <a:prstGeom prst="rect">
            <a:avLst/>
          </a:prstGeom>
        </p:spPr>
        <p:txBody>
          <a:bodyPr lIns="0" tIns="0" rIns="0" bIns="0" rtlCol="0" anchor="t">
            <a:spAutoFit/>
          </a:bodyPr>
          <a:lstStyle/>
          <a:p>
            <a:pPr algn="ctr">
              <a:lnSpc>
                <a:spcPts val="3000"/>
              </a:lnSpc>
            </a:pPr>
            <a:r>
              <a:rPr lang="en-US" sz="2500" dirty="0">
                <a:solidFill>
                  <a:srgbClr val="FFFFFF"/>
                </a:solidFill>
                <a:latin typeface="Muli Black"/>
              </a:rPr>
              <a:t>June 2-3</a:t>
            </a:r>
            <a:r>
              <a:rPr lang="en-US" sz="2500" dirty="0" smtClean="0">
                <a:solidFill>
                  <a:srgbClr val="FFFFFF"/>
                </a:solidFill>
                <a:latin typeface="Muli Black"/>
              </a:rPr>
              <a:t>, 2020</a:t>
            </a:r>
            <a:endParaRPr lang="en-US" sz="2500" dirty="0">
              <a:solidFill>
                <a:srgbClr val="FFFFFF"/>
              </a:solidFill>
              <a:latin typeface="Muli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7486650" y="5128846"/>
            <a:ext cx="19850100" cy="4876800"/>
          </a:xfrm>
          <a:prstGeom prst="rect">
            <a:avLst/>
          </a:prstGeom>
          <a:solidFill>
            <a:srgbClr val="002366"/>
          </a:solidFill>
        </p:spPr>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31145B"/>
            </a:solidFill>
          </p:spPr>
        </p:sp>
        <p:sp>
          <p:nvSpPr>
            <p:cNvPr id="5" name="AutoShape 5"/>
            <p:cNvSpPr/>
            <p:nvPr/>
          </p:nvSpPr>
          <p:spPr>
            <a:xfrm>
              <a:off x="460654" y="0"/>
              <a:ext cx="236347" cy="219785"/>
            </a:xfrm>
            <a:prstGeom prst="rect">
              <a:avLst/>
            </a:prstGeom>
            <a:solidFill>
              <a:srgbClr val="CCAAFF"/>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74959" y="69706"/>
              <a:ext cx="86430" cy="80373"/>
            </a:xfrm>
            <a:prstGeom prst="rect">
              <a:avLst/>
            </a:prstGeom>
            <a:solidFill>
              <a:srgbClr val="FFFFFF"/>
            </a:solidFill>
          </p:spPr>
        </p:sp>
      </p:grpSp>
      <p:grpSp>
        <p:nvGrpSpPr>
          <p:cNvPr id="9" name="Group 9"/>
          <p:cNvGrpSpPr>
            <a:grpSpLocks noChangeAspect="1"/>
          </p:cNvGrpSpPr>
          <p:nvPr/>
        </p:nvGrpSpPr>
        <p:grpSpPr>
          <a:xfrm>
            <a:off x="1150710" y="1028700"/>
            <a:ext cx="2575381" cy="2575371"/>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11" name="Picture 11"/>
          <p:cNvPicPr>
            <a:picLocks noChangeAspect="1"/>
          </p:cNvPicPr>
          <p:nvPr/>
        </p:nvPicPr>
        <p:blipFill>
          <a:blip r:embed="rId3"/>
          <a:srcRect/>
          <a:stretch>
            <a:fillRect/>
          </a:stretch>
        </p:blipFill>
        <p:spPr>
          <a:xfrm>
            <a:off x="1321663" y="6634870"/>
            <a:ext cx="2233472" cy="1912664"/>
          </a:xfrm>
          <a:prstGeom prst="rect">
            <a:avLst/>
          </a:prstGeom>
        </p:spPr>
      </p:pic>
      <p:sp>
        <p:nvSpPr>
          <p:cNvPr id="12" name="TextBox 12"/>
          <p:cNvSpPr txBox="1"/>
          <p:nvPr/>
        </p:nvSpPr>
        <p:spPr>
          <a:xfrm>
            <a:off x="187687" y="4000500"/>
            <a:ext cx="4501425" cy="1923604"/>
          </a:xfrm>
          <a:prstGeom prst="rect">
            <a:avLst/>
          </a:prstGeom>
        </p:spPr>
        <p:txBody>
          <a:bodyPr lIns="0" tIns="0" rIns="0" bIns="0" rtlCol="0" anchor="t">
            <a:spAutoFit/>
          </a:bodyPr>
          <a:lstStyle/>
          <a:p>
            <a:pPr algn="ctr">
              <a:lnSpc>
                <a:spcPts val="3000"/>
              </a:lnSpc>
            </a:pPr>
            <a:r>
              <a:rPr lang="en-US" sz="2500" dirty="0">
                <a:solidFill>
                  <a:srgbClr val="FFFFFF"/>
                </a:solidFill>
                <a:latin typeface="Muli Black"/>
              </a:rPr>
              <a:t>Marissa Epstein</a:t>
            </a:r>
          </a:p>
          <a:p>
            <a:pPr algn="ctr">
              <a:lnSpc>
                <a:spcPts val="3000"/>
              </a:lnSpc>
            </a:pPr>
            <a:r>
              <a:rPr lang="en-US" sz="2500" dirty="0">
                <a:solidFill>
                  <a:srgbClr val="FFFFFF"/>
                </a:solidFill>
                <a:latin typeface="Muli Regular" panose="020B0604020202020204" charset="0"/>
              </a:rPr>
              <a:t>Director of the UT Nutrition Institute and Lecturer in Management at the McCombs School of Business</a:t>
            </a:r>
          </a:p>
        </p:txBody>
      </p:sp>
      <p:sp>
        <p:nvSpPr>
          <p:cNvPr id="13" name="TextBox 13"/>
          <p:cNvSpPr txBox="1"/>
          <p:nvPr/>
        </p:nvSpPr>
        <p:spPr>
          <a:xfrm>
            <a:off x="187687" y="9258300"/>
            <a:ext cx="4501425" cy="381000"/>
          </a:xfrm>
          <a:prstGeom prst="rect">
            <a:avLst/>
          </a:prstGeom>
        </p:spPr>
        <p:txBody>
          <a:bodyPr lIns="0" tIns="0" rIns="0" bIns="0" rtlCol="0" anchor="t">
            <a:spAutoFit/>
          </a:bodyPr>
          <a:lstStyle/>
          <a:p>
            <a:pPr algn="ctr">
              <a:lnSpc>
                <a:spcPts val="3000"/>
              </a:lnSpc>
            </a:pPr>
            <a:r>
              <a:rPr lang="en-US" sz="2500">
                <a:solidFill>
                  <a:srgbClr val="FFFFFF"/>
                </a:solidFill>
                <a:latin typeface="Muli Black"/>
              </a:rPr>
              <a:t>Free Webinar</a:t>
            </a:r>
          </a:p>
        </p:txBody>
      </p:sp>
      <p:sp>
        <p:nvSpPr>
          <p:cNvPr id="14" name="TextBox 14"/>
          <p:cNvSpPr txBox="1"/>
          <p:nvPr/>
        </p:nvSpPr>
        <p:spPr>
          <a:xfrm>
            <a:off x="7871847" y="1275870"/>
            <a:ext cx="7857411" cy="2154436"/>
          </a:xfrm>
          <a:prstGeom prst="rect">
            <a:avLst/>
          </a:prstGeom>
        </p:spPr>
        <p:txBody>
          <a:bodyPr lIns="0" tIns="0" rIns="0" bIns="0" rtlCol="0" anchor="t">
            <a:spAutoFit/>
          </a:bodyPr>
          <a:lstStyle/>
          <a:p>
            <a:pPr algn="ctr">
              <a:lnSpc>
                <a:spcPts val="6000"/>
              </a:lnSpc>
            </a:pPr>
            <a:r>
              <a:rPr lang="en-US" sz="5000" dirty="0">
                <a:solidFill>
                  <a:srgbClr val="002366"/>
                </a:solidFill>
                <a:latin typeface="Muli Black"/>
              </a:rPr>
              <a:t>IN THE WFH ERA:</a:t>
            </a:r>
          </a:p>
          <a:p>
            <a:pPr algn="ctr">
              <a:lnSpc>
                <a:spcPts val="3600"/>
              </a:lnSpc>
            </a:pPr>
            <a:r>
              <a:rPr lang="en-US" sz="3000" dirty="0">
                <a:solidFill>
                  <a:srgbClr val="002366"/>
                </a:solidFill>
                <a:latin typeface="Muli Regular" panose="020B0604020202020204" charset="0"/>
              </a:rPr>
              <a:t>HOW LEADERS CAN</a:t>
            </a:r>
          </a:p>
          <a:p>
            <a:pPr algn="ctr">
              <a:lnSpc>
                <a:spcPts val="3600"/>
              </a:lnSpc>
            </a:pPr>
            <a:r>
              <a:rPr lang="en-US" sz="3000" dirty="0">
                <a:solidFill>
                  <a:srgbClr val="002366"/>
                </a:solidFill>
                <a:latin typeface="Muli Regular" panose="020B0604020202020204" charset="0"/>
              </a:rPr>
              <a:t>OPTIMIZE PERFORMANCE</a:t>
            </a:r>
          </a:p>
          <a:p>
            <a:pPr algn="ctr">
              <a:lnSpc>
                <a:spcPts val="3600"/>
              </a:lnSpc>
            </a:pPr>
            <a:r>
              <a:rPr lang="en-US" sz="3000" dirty="0">
                <a:solidFill>
                  <a:srgbClr val="002366"/>
                </a:solidFill>
                <a:latin typeface="Muli Regular" panose="020B0604020202020204" charset="0"/>
              </a:rPr>
              <a:t>Through Nutrition</a:t>
            </a:r>
          </a:p>
        </p:txBody>
      </p:sp>
      <p:sp>
        <p:nvSpPr>
          <p:cNvPr id="15" name="TextBox 15"/>
          <p:cNvSpPr txBox="1"/>
          <p:nvPr/>
        </p:nvSpPr>
        <p:spPr>
          <a:xfrm>
            <a:off x="7871847" y="3604071"/>
            <a:ext cx="7857411" cy="1692771"/>
          </a:xfrm>
          <a:prstGeom prst="rect">
            <a:avLst/>
          </a:prstGeom>
        </p:spPr>
        <p:txBody>
          <a:bodyPr lIns="0" tIns="0" rIns="0" bIns="0" rtlCol="0" anchor="t">
            <a:spAutoFit/>
          </a:bodyPr>
          <a:lstStyle/>
          <a:p>
            <a:pPr algn="ctr">
              <a:lnSpc>
                <a:spcPts val="6000"/>
              </a:lnSpc>
            </a:pPr>
            <a:endParaRPr dirty="0"/>
          </a:p>
          <a:p>
            <a:pPr algn="ctr">
              <a:lnSpc>
                <a:spcPts val="3600"/>
              </a:lnSpc>
            </a:pPr>
            <a:r>
              <a:rPr lang="en-US" sz="3000" dirty="0">
                <a:solidFill>
                  <a:srgbClr val="002366"/>
                </a:solidFill>
                <a:latin typeface="Muli Black" panose="020B0604020202020204" charset="0"/>
              </a:rPr>
              <a:t>Thursday, April 23rd</a:t>
            </a:r>
          </a:p>
          <a:p>
            <a:pPr algn="ctr">
              <a:lnSpc>
                <a:spcPts val="3600"/>
              </a:lnSpc>
            </a:pPr>
            <a:r>
              <a:rPr lang="en-US" sz="3000" dirty="0">
                <a:solidFill>
                  <a:srgbClr val="002366"/>
                </a:solidFill>
                <a:latin typeface="Muli Black" panose="020B0604020202020204" charset="0"/>
              </a:rPr>
              <a:t>1:00 PM — 1:45 PM CDT</a:t>
            </a:r>
          </a:p>
        </p:txBody>
      </p:sp>
      <p:sp>
        <p:nvSpPr>
          <p:cNvPr id="16" name="TextBox 16"/>
          <p:cNvSpPr txBox="1"/>
          <p:nvPr/>
        </p:nvSpPr>
        <p:spPr>
          <a:xfrm>
            <a:off x="7871847" y="5930169"/>
            <a:ext cx="7857411" cy="3231654"/>
          </a:xfrm>
          <a:prstGeom prst="rect">
            <a:avLst/>
          </a:prstGeom>
        </p:spPr>
        <p:txBody>
          <a:bodyPr lIns="0" tIns="0" rIns="0" bIns="0" rtlCol="0" anchor="t">
            <a:spAutoFit/>
          </a:bodyPr>
          <a:lstStyle/>
          <a:p>
            <a:pPr algn="ctr">
              <a:lnSpc>
                <a:spcPts val="3600"/>
              </a:lnSpc>
            </a:pPr>
            <a:endParaRPr dirty="0"/>
          </a:p>
          <a:p>
            <a:pPr algn="ctr">
              <a:lnSpc>
                <a:spcPts val="3600"/>
              </a:lnSpc>
            </a:pPr>
            <a:r>
              <a:rPr lang="en-US" sz="3000" dirty="0">
                <a:solidFill>
                  <a:srgbClr val="002366"/>
                </a:solidFill>
                <a:latin typeface="Muli Regular" panose="020B0604020202020204" charset="0"/>
              </a:rPr>
              <a:t>IN THIS SESSION, DIETITIAN AND DIRECTOR OF THE UT NUTRITION INSTITUTE, MARISSA EPSTEIN WILL SHARE HOW STRATEGIC EATING GIVES AND EDGE FROM THE HOME OFFICE.</a:t>
            </a:r>
          </a:p>
          <a:p>
            <a:pPr algn="ctr">
              <a:lnSpc>
                <a:spcPts val="3600"/>
              </a:lnSpc>
            </a:pPr>
            <a:endParaRPr lang="en-US" sz="3000" dirty="0">
              <a:solidFill>
                <a:srgbClr val="002366"/>
              </a:solidFill>
              <a:latin typeface="Muli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002366"/>
          </a:solidFill>
        </p:spPr>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31145B"/>
            </a:solidFill>
          </p:spPr>
        </p:sp>
        <p:sp>
          <p:nvSpPr>
            <p:cNvPr id="5" name="AutoShape 5"/>
            <p:cNvSpPr/>
            <p:nvPr/>
          </p:nvSpPr>
          <p:spPr>
            <a:xfrm>
              <a:off x="460654" y="0"/>
              <a:ext cx="236347" cy="219785"/>
            </a:xfrm>
            <a:prstGeom prst="rect">
              <a:avLst/>
            </a:prstGeom>
            <a:solidFill>
              <a:srgbClr val="CCAAFF"/>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74959"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6747846" y="8995290"/>
            <a:ext cx="526020" cy="526020"/>
          </a:xfrm>
          <a:prstGeom prst="rect">
            <a:avLst/>
          </a:prstGeom>
        </p:spPr>
      </p:pic>
      <p:sp>
        <p:nvSpPr>
          <p:cNvPr id="10" name="TextBox 10"/>
          <p:cNvSpPr txBox="1"/>
          <p:nvPr/>
        </p:nvSpPr>
        <p:spPr>
          <a:xfrm>
            <a:off x="1647828" y="2403687"/>
            <a:ext cx="14992343" cy="1405271"/>
          </a:xfrm>
          <a:prstGeom prst="rect">
            <a:avLst/>
          </a:prstGeom>
        </p:spPr>
        <p:txBody>
          <a:bodyPr lIns="0" tIns="0" rIns="0" bIns="0" rtlCol="0" anchor="t">
            <a:spAutoFit/>
          </a:bodyPr>
          <a:lstStyle/>
          <a:p>
            <a:pPr>
              <a:lnSpc>
                <a:spcPts val="10799"/>
              </a:lnSpc>
            </a:pPr>
            <a:r>
              <a:rPr lang="en-US" sz="10000" spc="-100" dirty="0" smtClean="0">
                <a:solidFill>
                  <a:srgbClr val="002366"/>
                </a:solidFill>
                <a:latin typeface="Muli Regular" panose="020B0604020202020204" charset="0"/>
              </a:rPr>
              <a:t>Before We Get Started...</a:t>
            </a:r>
            <a:endParaRPr lang="en-US" sz="10000" spc="-100" dirty="0">
              <a:solidFill>
                <a:srgbClr val="002366"/>
              </a:solidFill>
              <a:latin typeface="Muli Regular" panose="020B0604020202020204" charset="0"/>
            </a:endParaRPr>
          </a:p>
        </p:txBody>
      </p:sp>
      <p:pic>
        <p:nvPicPr>
          <p:cNvPr id="11" name="Picture 11"/>
          <p:cNvPicPr>
            <a:picLocks noChangeAspect="1"/>
          </p:cNvPicPr>
          <p:nvPr/>
        </p:nvPicPr>
        <p:blipFill>
          <a:blip r:embed="rId3"/>
          <a:srcRect/>
          <a:stretch>
            <a:fillRect/>
          </a:stretch>
        </p:blipFill>
        <p:spPr>
          <a:xfrm>
            <a:off x="3883002" y="4532475"/>
            <a:ext cx="2808852" cy="2956686"/>
          </a:xfrm>
          <a:prstGeom prst="rect">
            <a:avLst/>
          </a:prstGeom>
        </p:spPr>
      </p:pic>
      <p:pic>
        <p:nvPicPr>
          <p:cNvPr id="12" name="Picture 12"/>
          <p:cNvPicPr>
            <a:picLocks noChangeAspect="1"/>
          </p:cNvPicPr>
          <p:nvPr/>
        </p:nvPicPr>
        <p:blipFill>
          <a:blip r:embed="rId4"/>
          <a:srcRect/>
          <a:stretch>
            <a:fillRect/>
          </a:stretch>
        </p:blipFill>
        <p:spPr>
          <a:xfrm>
            <a:off x="10673806" y="4532475"/>
            <a:ext cx="3017620" cy="2881487"/>
          </a:xfrm>
          <a:prstGeom prst="rect">
            <a:avLst/>
          </a:prstGeom>
        </p:spPr>
      </p:pic>
      <p:sp>
        <p:nvSpPr>
          <p:cNvPr id="13" name="TextBox 13"/>
          <p:cNvSpPr txBox="1"/>
          <p:nvPr/>
        </p:nvSpPr>
        <p:spPr>
          <a:xfrm>
            <a:off x="2977452" y="7872079"/>
            <a:ext cx="4619952" cy="1386221"/>
          </a:xfrm>
          <a:prstGeom prst="rect">
            <a:avLst/>
          </a:prstGeom>
        </p:spPr>
        <p:txBody>
          <a:bodyPr lIns="0" tIns="0" rIns="0" bIns="0" rtlCol="0" anchor="t">
            <a:spAutoFit/>
          </a:bodyPr>
          <a:lstStyle/>
          <a:p>
            <a:pPr algn="ctr">
              <a:lnSpc>
                <a:spcPts val="5399"/>
              </a:lnSpc>
            </a:pPr>
            <a:r>
              <a:rPr lang="en-US" sz="5000" spc="-50" dirty="0">
                <a:solidFill>
                  <a:srgbClr val="002366"/>
                </a:solidFill>
                <a:latin typeface="Muli Regular" panose="020B0604020202020204" charset="0"/>
              </a:rPr>
              <a:t>Everyone is on </a:t>
            </a:r>
          </a:p>
          <a:p>
            <a:pPr algn="ctr">
              <a:lnSpc>
                <a:spcPts val="5400"/>
              </a:lnSpc>
            </a:pPr>
            <a:r>
              <a:rPr lang="en-US" sz="5000" spc="-50" dirty="0">
                <a:solidFill>
                  <a:srgbClr val="002366"/>
                </a:solidFill>
                <a:latin typeface="Muli Regular" panose="020B0604020202020204" charset="0"/>
              </a:rPr>
              <a:t>mute, etc.</a:t>
            </a:r>
          </a:p>
        </p:txBody>
      </p:sp>
      <p:sp>
        <p:nvSpPr>
          <p:cNvPr id="14" name="TextBox 14"/>
          <p:cNvSpPr txBox="1"/>
          <p:nvPr/>
        </p:nvSpPr>
        <p:spPr>
          <a:xfrm>
            <a:off x="9560048" y="7862554"/>
            <a:ext cx="5245137" cy="1395746"/>
          </a:xfrm>
          <a:prstGeom prst="rect">
            <a:avLst/>
          </a:prstGeom>
        </p:spPr>
        <p:txBody>
          <a:bodyPr lIns="0" tIns="0" rIns="0" bIns="0" rtlCol="0" anchor="t">
            <a:spAutoFit/>
          </a:bodyPr>
          <a:lstStyle/>
          <a:p>
            <a:pPr algn="ctr">
              <a:lnSpc>
                <a:spcPts val="5400"/>
              </a:lnSpc>
            </a:pPr>
            <a:r>
              <a:rPr lang="en-US" sz="5000" spc="-50" dirty="0">
                <a:solidFill>
                  <a:srgbClr val="002366"/>
                </a:solidFill>
                <a:latin typeface="Muli Regular" panose="020B0604020202020204" charset="0"/>
              </a:rPr>
              <a:t>How to submit a question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rgbClr val="002366"/>
          </a:solidFill>
        </p:spPr>
      </p:sp>
      <p:pic>
        <p:nvPicPr>
          <p:cNvPr id="3" name="Picture 3"/>
          <p:cNvPicPr>
            <a:picLocks noChangeAspect="1"/>
          </p:cNvPicPr>
          <p:nvPr/>
        </p:nvPicPr>
        <p:blipFill>
          <a:blip r:embed="rId2"/>
          <a:srcRect t="8982" b="8982"/>
          <a:stretch>
            <a:fillRect/>
          </a:stretch>
        </p:blipFill>
        <p:spPr>
          <a:xfrm>
            <a:off x="2183922" y="1392723"/>
            <a:ext cx="4323449" cy="5140186"/>
          </a:xfrm>
          <a:prstGeom prst="rect">
            <a:avLst/>
          </a:prstGeom>
        </p:spPr>
      </p:pic>
      <p:grpSp>
        <p:nvGrpSpPr>
          <p:cNvPr id="4" name="Group 4"/>
          <p:cNvGrpSpPr/>
          <p:nvPr/>
        </p:nvGrpSpPr>
        <p:grpSpPr>
          <a:xfrm>
            <a:off x="7430928" y="1385579"/>
            <a:ext cx="9828372" cy="7508699"/>
            <a:chOff x="0" y="-9525"/>
            <a:chExt cx="13104496" cy="10011598"/>
          </a:xfrm>
        </p:grpSpPr>
        <p:sp>
          <p:nvSpPr>
            <p:cNvPr id="5" name="TextBox 5"/>
            <p:cNvSpPr txBox="1"/>
            <p:nvPr/>
          </p:nvSpPr>
          <p:spPr>
            <a:xfrm>
              <a:off x="0" y="3567669"/>
              <a:ext cx="13104496" cy="6434404"/>
            </a:xfrm>
            <a:prstGeom prst="rect">
              <a:avLst/>
            </a:prstGeom>
          </p:spPr>
          <p:txBody>
            <a:bodyPr lIns="0" tIns="0" rIns="0" bIns="0" rtlCol="0" anchor="t">
              <a:spAutoFit/>
            </a:bodyPr>
            <a:lstStyle/>
            <a:p>
              <a:pPr algn="just">
                <a:lnSpc>
                  <a:spcPts val="3500"/>
                </a:lnSpc>
              </a:pPr>
              <a:r>
                <a:rPr lang="en-US" sz="2500" dirty="0">
                  <a:solidFill>
                    <a:srgbClr val="002366"/>
                  </a:solidFill>
                  <a:latin typeface="Muli Regular Bold"/>
                </a:rPr>
                <a:t>About The Speaker</a:t>
              </a:r>
              <a:r>
                <a:rPr lang="en-US" sz="2500" dirty="0">
                  <a:solidFill>
                    <a:srgbClr val="002366"/>
                  </a:solidFill>
                  <a:latin typeface="Muli Regular"/>
                </a:rPr>
                <a:t>: Dr. John Daly is a renowned leader and author in interpersonal communication, persuasion and organizational behavior and advocacy. His work has been cited in many popular outlets including the Wall Street Journal, the Washington Post, Investors Business Daily, and the New York Times. He has advised several large public and private global companies and has worked with the White House (Executive Office of the President) At Texas Executive Education. Dr. Daly is a sought-after lecturer for corporate learning programs and teaches a range of courses including "Leading and Motivating Dispersed Teams".</a:t>
              </a:r>
            </a:p>
          </p:txBody>
        </p:sp>
        <p:sp>
          <p:nvSpPr>
            <p:cNvPr id="6" name="TextBox 6"/>
            <p:cNvSpPr txBox="1"/>
            <p:nvPr/>
          </p:nvSpPr>
          <p:spPr>
            <a:xfrm>
              <a:off x="0" y="-9525"/>
              <a:ext cx="13104496" cy="2385405"/>
            </a:xfrm>
            <a:prstGeom prst="rect">
              <a:avLst/>
            </a:prstGeom>
          </p:spPr>
          <p:txBody>
            <a:bodyPr lIns="0" tIns="0" rIns="0" bIns="0" rtlCol="0" anchor="t">
              <a:spAutoFit/>
            </a:bodyPr>
            <a:lstStyle/>
            <a:p>
              <a:pPr>
                <a:lnSpc>
                  <a:spcPts val="4800"/>
                </a:lnSpc>
              </a:pPr>
              <a:r>
                <a:rPr lang="en-US" sz="4000" dirty="0">
                  <a:solidFill>
                    <a:srgbClr val="002366"/>
                  </a:solidFill>
                  <a:latin typeface="Muli Black"/>
                </a:rPr>
                <a:t>John Daly Ph.D.</a:t>
              </a:r>
            </a:p>
            <a:p>
              <a:pPr>
                <a:lnSpc>
                  <a:spcPts val="4800"/>
                </a:lnSpc>
              </a:pPr>
              <a:r>
                <a:rPr lang="en-US" sz="4000" dirty="0">
                  <a:solidFill>
                    <a:srgbClr val="002366"/>
                  </a:solidFill>
                  <a:latin typeface="Muli Black"/>
                </a:rPr>
                <a:t>UT McCombs School of Business &amp; Moody College of Communication</a:t>
              </a:r>
            </a:p>
          </p:txBody>
        </p:sp>
      </p:grpSp>
      <p:grpSp>
        <p:nvGrpSpPr>
          <p:cNvPr id="7" name="Group 7"/>
          <p:cNvGrpSpPr/>
          <p:nvPr/>
        </p:nvGrpSpPr>
        <p:grpSpPr>
          <a:xfrm>
            <a:off x="623922" y="1813217"/>
            <a:ext cx="164839" cy="1213733"/>
            <a:chOff x="0" y="0"/>
            <a:chExt cx="219785" cy="1618311"/>
          </a:xfrm>
        </p:grpSpPr>
        <p:sp>
          <p:nvSpPr>
            <p:cNvPr id="8" name="AutoShape 8"/>
            <p:cNvSpPr/>
            <p:nvPr/>
          </p:nvSpPr>
          <p:spPr>
            <a:xfrm rot="5400000">
              <a:off x="-8281" y="8281"/>
              <a:ext cx="236347" cy="219785"/>
            </a:xfrm>
            <a:prstGeom prst="rect">
              <a:avLst/>
            </a:prstGeom>
            <a:solidFill>
              <a:srgbClr val="CCAAFF"/>
            </a:solidFill>
          </p:spPr>
        </p:sp>
        <p:sp>
          <p:nvSpPr>
            <p:cNvPr id="9" name="AutoShape 9"/>
            <p:cNvSpPr/>
            <p:nvPr/>
          </p:nvSpPr>
          <p:spPr>
            <a:xfrm rot="5400000">
              <a:off x="-8281" y="468936"/>
              <a:ext cx="236347" cy="219785"/>
            </a:xfrm>
            <a:prstGeom prst="rect">
              <a:avLst/>
            </a:prstGeom>
            <a:solidFill>
              <a:srgbClr val="31145B"/>
            </a:solidFill>
          </p:spPr>
        </p:sp>
        <p:sp>
          <p:nvSpPr>
            <p:cNvPr id="10" name="AutoShape 10"/>
            <p:cNvSpPr/>
            <p:nvPr/>
          </p:nvSpPr>
          <p:spPr>
            <a:xfrm rot="5400000">
              <a:off x="-8281" y="929590"/>
              <a:ext cx="236347" cy="219785"/>
            </a:xfrm>
            <a:prstGeom prst="rect">
              <a:avLst/>
            </a:prstGeom>
            <a:solidFill>
              <a:srgbClr val="CCAAFF"/>
            </a:solidFill>
          </p:spPr>
        </p:sp>
        <p:sp>
          <p:nvSpPr>
            <p:cNvPr id="11" name="AutoShape 11"/>
            <p:cNvSpPr/>
            <p:nvPr/>
          </p:nvSpPr>
          <p:spPr>
            <a:xfrm rot="5400000">
              <a:off x="-8281" y="1390244"/>
              <a:ext cx="236347" cy="219785"/>
            </a:xfrm>
            <a:prstGeom prst="rect">
              <a:avLst/>
            </a:prstGeom>
            <a:solidFill>
              <a:srgbClr val="CCAAFF"/>
            </a:solidFill>
          </p:spPr>
        </p:sp>
        <p:sp>
          <p:nvSpPr>
            <p:cNvPr id="12" name="AutoShape 12"/>
            <p:cNvSpPr/>
            <p:nvPr/>
          </p:nvSpPr>
          <p:spPr>
            <a:xfrm rot="5400000">
              <a:off x="66678" y="538642"/>
              <a:ext cx="86430" cy="80373"/>
            </a:xfrm>
            <a:prstGeom prst="rect">
              <a:avLst/>
            </a:prstGeom>
            <a:solidFill>
              <a:srgbClr val="FFFFFF"/>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002366"/>
          </a:solidFill>
        </p:spPr>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CCAAFF"/>
            </a:solidFill>
          </p:spPr>
        </p:sp>
        <p:sp>
          <p:nvSpPr>
            <p:cNvPr id="5" name="AutoShape 5"/>
            <p:cNvSpPr/>
            <p:nvPr/>
          </p:nvSpPr>
          <p:spPr>
            <a:xfrm>
              <a:off x="460654" y="0"/>
              <a:ext cx="236347" cy="219785"/>
            </a:xfrm>
            <a:prstGeom prst="rect">
              <a:avLst/>
            </a:prstGeom>
            <a:solidFill>
              <a:srgbClr val="CCAAFF"/>
            </a:solidFill>
          </p:spPr>
        </p:sp>
        <p:sp>
          <p:nvSpPr>
            <p:cNvPr id="6" name="AutoShape 6"/>
            <p:cNvSpPr/>
            <p:nvPr/>
          </p:nvSpPr>
          <p:spPr>
            <a:xfrm>
              <a:off x="921309" y="0"/>
              <a:ext cx="236347" cy="219785"/>
            </a:xfrm>
            <a:prstGeom prst="rect">
              <a:avLst/>
            </a:prstGeom>
            <a:solidFill>
              <a:srgbClr val="31145B"/>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996268"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6747846" y="8995290"/>
            <a:ext cx="526020" cy="526020"/>
          </a:xfrm>
          <a:prstGeom prst="rect">
            <a:avLst/>
          </a:prstGeom>
        </p:spPr>
      </p:pic>
      <p:grpSp>
        <p:nvGrpSpPr>
          <p:cNvPr id="10" name="Group 10"/>
          <p:cNvGrpSpPr/>
          <p:nvPr/>
        </p:nvGrpSpPr>
        <p:grpSpPr>
          <a:xfrm>
            <a:off x="1485397" y="2596572"/>
            <a:ext cx="15317205" cy="5855856"/>
            <a:chOff x="0" y="0"/>
            <a:chExt cx="20422941" cy="7807808"/>
          </a:xfrm>
        </p:grpSpPr>
        <p:sp>
          <p:nvSpPr>
            <p:cNvPr id="11" name="TextBox 11"/>
            <p:cNvSpPr txBox="1"/>
            <p:nvPr/>
          </p:nvSpPr>
          <p:spPr>
            <a:xfrm>
              <a:off x="0" y="5747907"/>
              <a:ext cx="20422941" cy="2059901"/>
            </a:xfrm>
            <a:prstGeom prst="rect">
              <a:avLst/>
            </a:prstGeom>
          </p:spPr>
          <p:txBody>
            <a:bodyPr lIns="0" tIns="0" rIns="0" bIns="0" rtlCol="0" anchor="t">
              <a:spAutoFit/>
            </a:bodyPr>
            <a:lstStyle/>
            <a:p>
              <a:pPr algn="ctr">
                <a:lnSpc>
                  <a:spcPts val="4200"/>
                </a:lnSpc>
              </a:pPr>
              <a:r>
                <a:rPr lang="en-US" sz="3000" dirty="0">
                  <a:solidFill>
                    <a:srgbClr val="002366"/>
                  </a:solidFill>
                  <a:latin typeface="Muli Regular"/>
                </a:rPr>
                <a:t>John Daly</a:t>
              </a:r>
            </a:p>
            <a:p>
              <a:pPr algn="ctr">
                <a:lnSpc>
                  <a:spcPts val="4200"/>
                </a:lnSpc>
              </a:pPr>
              <a:r>
                <a:rPr lang="en-US" sz="3000" dirty="0">
                  <a:solidFill>
                    <a:srgbClr val="002366"/>
                  </a:solidFill>
                  <a:latin typeface="Muli Regular"/>
                </a:rPr>
                <a:t>University of Texas</a:t>
              </a:r>
            </a:p>
            <a:p>
              <a:pPr algn="ctr">
                <a:lnSpc>
                  <a:spcPts val="4200"/>
                </a:lnSpc>
              </a:pPr>
              <a:r>
                <a:rPr lang="en-US" sz="3000" dirty="0">
                  <a:solidFill>
                    <a:srgbClr val="002366"/>
                  </a:solidFill>
                  <a:latin typeface="Muli Regular"/>
                </a:rPr>
                <a:t>daily@austin.utexas.edu</a:t>
              </a:r>
            </a:p>
          </p:txBody>
        </p:sp>
        <p:sp>
          <p:nvSpPr>
            <p:cNvPr id="12" name="TextBox 12"/>
            <p:cNvSpPr txBox="1"/>
            <p:nvPr/>
          </p:nvSpPr>
          <p:spPr>
            <a:xfrm>
              <a:off x="0" y="-9525"/>
              <a:ext cx="20422941" cy="4829168"/>
            </a:xfrm>
            <a:prstGeom prst="rect">
              <a:avLst/>
            </a:prstGeom>
          </p:spPr>
          <p:txBody>
            <a:bodyPr lIns="0" tIns="0" rIns="0" bIns="0" rtlCol="0" anchor="t">
              <a:spAutoFit/>
            </a:bodyPr>
            <a:lstStyle/>
            <a:p>
              <a:pPr algn="ctr">
                <a:lnSpc>
                  <a:spcPts val="9600"/>
                </a:lnSpc>
              </a:pPr>
              <a:r>
                <a:rPr lang="en-US" sz="8000">
                  <a:solidFill>
                    <a:srgbClr val="002366"/>
                  </a:solidFill>
                  <a:latin typeface="Muli Black"/>
                </a:rPr>
                <a:t>A New World for Teamwork and Leadership: How to Work and Lead Dispersed Teams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2438159" y="4437159"/>
            <a:ext cx="10287000" cy="1412683"/>
          </a:xfrm>
          <a:prstGeom prst="rect">
            <a:avLst/>
          </a:prstGeom>
          <a:solidFill>
            <a:srgbClr val="002366"/>
          </a:solidFill>
        </p:spPr>
      </p:sp>
      <p:grpSp>
        <p:nvGrpSpPr>
          <p:cNvPr id="3" name="Group 3"/>
          <p:cNvGrpSpPr/>
          <p:nvPr/>
        </p:nvGrpSpPr>
        <p:grpSpPr>
          <a:xfrm>
            <a:off x="17499239" y="1813217"/>
            <a:ext cx="164839" cy="1213733"/>
            <a:chOff x="0" y="0"/>
            <a:chExt cx="219785" cy="1618311"/>
          </a:xfrm>
        </p:grpSpPr>
        <p:sp>
          <p:nvSpPr>
            <p:cNvPr id="4" name="AutoShape 4"/>
            <p:cNvSpPr/>
            <p:nvPr/>
          </p:nvSpPr>
          <p:spPr>
            <a:xfrm rot="5400000">
              <a:off x="-8281" y="8281"/>
              <a:ext cx="236347" cy="219785"/>
            </a:xfrm>
            <a:prstGeom prst="rect">
              <a:avLst/>
            </a:prstGeom>
            <a:solidFill>
              <a:srgbClr val="CCAAFF"/>
            </a:solidFill>
          </p:spPr>
        </p:sp>
        <p:sp>
          <p:nvSpPr>
            <p:cNvPr id="5" name="AutoShape 5"/>
            <p:cNvSpPr/>
            <p:nvPr/>
          </p:nvSpPr>
          <p:spPr>
            <a:xfrm rot="5400000">
              <a:off x="-8281" y="468936"/>
              <a:ext cx="236347" cy="219785"/>
            </a:xfrm>
            <a:prstGeom prst="rect">
              <a:avLst/>
            </a:prstGeom>
            <a:solidFill>
              <a:srgbClr val="CCAAFF"/>
            </a:solidFill>
          </p:spPr>
        </p:sp>
        <p:sp>
          <p:nvSpPr>
            <p:cNvPr id="6" name="AutoShape 6"/>
            <p:cNvSpPr/>
            <p:nvPr/>
          </p:nvSpPr>
          <p:spPr>
            <a:xfrm rot="5400000">
              <a:off x="-8281" y="929590"/>
              <a:ext cx="236347" cy="219785"/>
            </a:xfrm>
            <a:prstGeom prst="rect">
              <a:avLst/>
            </a:prstGeom>
            <a:solidFill>
              <a:srgbClr val="CCAAFF"/>
            </a:solidFill>
          </p:spPr>
        </p:sp>
        <p:sp>
          <p:nvSpPr>
            <p:cNvPr id="7" name="AutoShape 7"/>
            <p:cNvSpPr/>
            <p:nvPr/>
          </p:nvSpPr>
          <p:spPr>
            <a:xfrm rot="5400000">
              <a:off x="-8281" y="1390244"/>
              <a:ext cx="236347" cy="219785"/>
            </a:xfrm>
            <a:prstGeom prst="rect">
              <a:avLst/>
            </a:prstGeom>
            <a:solidFill>
              <a:srgbClr val="31145B"/>
            </a:solidFill>
          </p:spPr>
        </p:sp>
        <p:sp>
          <p:nvSpPr>
            <p:cNvPr id="8" name="AutoShape 8"/>
            <p:cNvSpPr/>
            <p:nvPr/>
          </p:nvSpPr>
          <p:spPr>
            <a:xfrm rot="5400000">
              <a:off x="66678" y="1459950"/>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a:off x="1681845" y="1547933"/>
            <a:ext cx="14040031" cy="6042545"/>
          </a:xfrm>
          <a:prstGeom prst="rect">
            <a:avLst/>
          </a:prstGeom>
        </p:spPr>
      </p:pic>
      <p:sp>
        <p:nvSpPr>
          <p:cNvPr id="10" name="TextBox 10"/>
          <p:cNvSpPr txBox="1"/>
          <p:nvPr/>
        </p:nvSpPr>
        <p:spPr>
          <a:xfrm>
            <a:off x="4396037" y="8029269"/>
            <a:ext cx="9024311" cy="1052176"/>
          </a:xfrm>
          <a:prstGeom prst="rect">
            <a:avLst/>
          </a:prstGeom>
        </p:spPr>
        <p:txBody>
          <a:bodyPr lIns="0" tIns="0" rIns="0" bIns="0" rtlCol="0" anchor="t">
            <a:spAutoFit/>
          </a:bodyPr>
          <a:lstStyle/>
          <a:p>
            <a:pPr algn="ctr">
              <a:lnSpc>
                <a:spcPts val="4200"/>
              </a:lnSpc>
            </a:pPr>
            <a:r>
              <a:rPr lang="en-US" sz="3500" dirty="0">
                <a:solidFill>
                  <a:srgbClr val="002366"/>
                </a:solidFill>
                <a:latin typeface="Muli Black"/>
              </a:rPr>
              <a:t>Working remotely has doubled since the start of the Coronavirus Pandemic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7904" y="0"/>
            <a:ext cx="18535904" cy="940272"/>
          </a:xfrm>
          <a:prstGeom prst="rect">
            <a:avLst/>
          </a:prstGeom>
          <a:solidFill>
            <a:srgbClr val="002366"/>
          </a:solidFill>
        </p:spPr>
      </p:sp>
      <p:grpSp>
        <p:nvGrpSpPr>
          <p:cNvPr id="3" name="Group 3"/>
          <p:cNvGrpSpPr/>
          <p:nvPr/>
        </p:nvGrpSpPr>
        <p:grpSpPr>
          <a:xfrm>
            <a:off x="1345093" y="387717"/>
            <a:ext cx="1213733" cy="164839"/>
            <a:chOff x="0" y="0"/>
            <a:chExt cx="1618311" cy="219785"/>
          </a:xfrm>
        </p:grpSpPr>
        <p:sp>
          <p:nvSpPr>
            <p:cNvPr id="4" name="AutoShape 4"/>
            <p:cNvSpPr/>
            <p:nvPr/>
          </p:nvSpPr>
          <p:spPr>
            <a:xfrm>
              <a:off x="0" y="0"/>
              <a:ext cx="236347" cy="219785"/>
            </a:xfrm>
            <a:prstGeom prst="rect">
              <a:avLst/>
            </a:prstGeom>
            <a:solidFill>
              <a:srgbClr val="31145B"/>
            </a:solidFill>
          </p:spPr>
        </p:sp>
        <p:sp>
          <p:nvSpPr>
            <p:cNvPr id="5" name="AutoShape 5"/>
            <p:cNvSpPr/>
            <p:nvPr/>
          </p:nvSpPr>
          <p:spPr>
            <a:xfrm>
              <a:off x="460654" y="0"/>
              <a:ext cx="236347" cy="219785"/>
            </a:xfrm>
            <a:prstGeom prst="rect">
              <a:avLst/>
            </a:prstGeom>
            <a:solidFill>
              <a:srgbClr val="CCAAFF"/>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74959"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6747846" y="8995290"/>
            <a:ext cx="526020" cy="526020"/>
          </a:xfrm>
          <a:prstGeom prst="rect">
            <a:avLst/>
          </a:prstGeom>
        </p:spPr>
      </p:pic>
      <p:grpSp>
        <p:nvGrpSpPr>
          <p:cNvPr id="10" name="Group 10"/>
          <p:cNvGrpSpPr/>
          <p:nvPr/>
        </p:nvGrpSpPr>
        <p:grpSpPr>
          <a:xfrm>
            <a:off x="2312998" y="4378735"/>
            <a:ext cx="13662004" cy="2131990"/>
            <a:chOff x="0" y="0"/>
            <a:chExt cx="3320421" cy="518160"/>
          </a:xfrm>
        </p:grpSpPr>
        <p:sp>
          <p:nvSpPr>
            <p:cNvPr id="11" name="Freeform 11"/>
            <p:cNvSpPr/>
            <p:nvPr/>
          </p:nvSpPr>
          <p:spPr>
            <a:xfrm>
              <a:off x="6350" y="6350"/>
              <a:ext cx="3307721" cy="505460"/>
            </a:xfrm>
            <a:custGeom>
              <a:avLst/>
              <a:gdLst/>
              <a:ahLst/>
              <a:cxnLst/>
              <a:rect l="l" t="t" r="r" b="b"/>
              <a:pathLst>
                <a:path w="3307721" h="505460">
                  <a:moveTo>
                    <a:pt x="252730" y="0"/>
                  </a:moveTo>
                  <a:lnTo>
                    <a:pt x="3054991" y="0"/>
                  </a:lnTo>
                  <a:cubicBezTo>
                    <a:pt x="3194691" y="0"/>
                    <a:pt x="3307721" y="113030"/>
                    <a:pt x="3307721" y="252730"/>
                  </a:cubicBezTo>
                  <a:cubicBezTo>
                    <a:pt x="3307721" y="392430"/>
                    <a:pt x="3194691" y="505460"/>
                    <a:pt x="3054991" y="505460"/>
                  </a:cubicBezTo>
                  <a:lnTo>
                    <a:pt x="252730" y="505460"/>
                  </a:lnTo>
                  <a:cubicBezTo>
                    <a:pt x="113030" y="505460"/>
                    <a:pt x="0" y="392430"/>
                    <a:pt x="0" y="252730"/>
                  </a:cubicBezTo>
                  <a:cubicBezTo>
                    <a:pt x="0" y="113030"/>
                    <a:pt x="113030" y="0"/>
                    <a:pt x="252730" y="0"/>
                  </a:cubicBezTo>
                  <a:close/>
                </a:path>
              </a:pathLst>
            </a:custGeom>
            <a:solidFill>
              <a:srgbClr val="002366"/>
            </a:solidFill>
          </p:spPr>
        </p:sp>
      </p:grpSp>
      <p:sp>
        <p:nvSpPr>
          <p:cNvPr id="12" name="TextBox 12"/>
          <p:cNvSpPr txBox="1"/>
          <p:nvPr/>
        </p:nvSpPr>
        <p:spPr>
          <a:xfrm>
            <a:off x="2730644" y="2310929"/>
            <a:ext cx="12826712" cy="1052176"/>
          </a:xfrm>
          <a:prstGeom prst="rect">
            <a:avLst/>
          </a:prstGeom>
        </p:spPr>
        <p:txBody>
          <a:bodyPr lIns="0" tIns="0" rIns="0" bIns="0" rtlCol="0" anchor="t">
            <a:spAutoFit/>
          </a:bodyPr>
          <a:lstStyle/>
          <a:p>
            <a:pPr algn="ctr">
              <a:lnSpc>
                <a:spcPts val="4200"/>
              </a:lnSpc>
            </a:pPr>
            <a:r>
              <a:rPr lang="en-US" sz="3500">
                <a:solidFill>
                  <a:srgbClr val="002366"/>
                </a:solidFill>
                <a:latin typeface="Muli Black"/>
              </a:rPr>
              <a:t>The Coronavirus experience has encourage people to continue working from home after it is resolved</a:t>
            </a:r>
          </a:p>
        </p:txBody>
      </p:sp>
      <p:sp>
        <p:nvSpPr>
          <p:cNvPr id="13" name="TextBox 13"/>
          <p:cNvSpPr txBox="1"/>
          <p:nvPr/>
        </p:nvSpPr>
        <p:spPr>
          <a:xfrm>
            <a:off x="2730644" y="4918643"/>
            <a:ext cx="12826712" cy="1052176"/>
          </a:xfrm>
          <a:prstGeom prst="rect">
            <a:avLst/>
          </a:prstGeom>
        </p:spPr>
        <p:txBody>
          <a:bodyPr lIns="0" tIns="0" rIns="0" bIns="0" rtlCol="0" anchor="t">
            <a:spAutoFit/>
          </a:bodyPr>
          <a:lstStyle/>
          <a:p>
            <a:pPr algn="ctr">
              <a:lnSpc>
                <a:spcPts val="4200"/>
              </a:lnSpc>
            </a:pPr>
            <a:r>
              <a:rPr lang="en-US" sz="3500">
                <a:solidFill>
                  <a:srgbClr val="FFFFFF"/>
                </a:solidFill>
                <a:latin typeface="Muli Black"/>
              </a:rPr>
              <a:t>Once restrictions on businesses and school closures are lifted, if your employer left it up to you, would you:</a:t>
            </a:r>
          </a:p>
        </p:txBody>
      </p:sp>
      <p:sp>
        <p:nvSpPr>
          <p:cNvPr id="14" name="TextBox 14"/>
          <p:cNvSpPr txBox="1"/>
          <p:nvPr/>
        </p:nvSpPr>
        <p:spPr>
          <a:xfrm>
            <a:off x="1951959" y="7180064"/>
            <a:ext cx="7992652" cy="2154436"/>
          </a:xfrm>
          <a:prstGeom prst="rect">
            <a:avLst/>
          </a:prstGeom>
        </p:spPr>
        <p:txBody>
          <a:bodyPr lIns="0" tIns="0" rIns="0" bIns="0" rtlCol="0" anchor="t">
            <a:spAutoFit/>
          </a:bodyPr>
          <a:lstStyle/>
          <a:p>
            <a:pPr algn="ctr">
              <a:lnSpc>
                <a:spcPts val="4200"/>
              </a:lnSpc>
            </a:pPr>
            <a:r>
              <a:rPr lang="en-US" sz="3500" dirty="0">
                <a:solidFill>
                  <a:srgbClr val="002366"/>
                </a:solidFill>
                <a:latin typeface="Muli Regular" panose="020B0604020202020204" charset="0"/>
              </a:rPr>
              <a:t>Work remotely as much as possible?</a:t>
            </a:r>
          </a:p>
          <a:p>
            <a:pPr algn="ctr">
              <a:lnSpc>
                <a:spcPts val="4200"/>
              </a:lnSpc>
            </a:pPr>
            <a:endParaRPr lang="en-US" sz="3500" dirty="0">
              <a:solidFill>
                <a:srgbClr val="002366"/>
              </a:solidFill>
              <a:latin typeface="Muli Regular" panose="020B0604020202020204" charset="0"/>
            </a:endParaRPr>
          </a:p>
          <a:p>
            <a:pPr algn="ctr">
              <a:lnSpc>
                <a:spcPts val="4200"/>
              </a:lnSpc>
            </a:pPr>
            <a:r>
              <a:rPr lang="en-US" sz="3500" dirty="0">
                <a:solidFill>
                  <a:srgbClr val="002366"/>
                </a:solidFill>
                <a:latin typeface="Muli Regular" panose="020B0604020202020204" charset="0"/>
              </a:rPr>
              <a:t>Return to work as your office as much as you previously did?</a:t>
            </a:r>
          </a:p>
        </p:txBody>
      </p:sp>
      <p:grpSp>
        <p:nvGrpSpPr>
          <p:cNvPr id="15" name="Group 15"/>
          <p:cNvGrpSpPr/>
          <p:nvPr/>
        </p:nvGrpSpPr>
        <p:grpSpPr>
          <a:xfrm>
            <a:off x="11384140" y="7136813"/>
            <a:ext cx="4996020" cy="779641"/>
            <a:chOff x="0" y="0"/>
            <a:chExt cx="3320421" cy="518160"/>
          </a:xfrm>
        </p:grpSpPr>
        <p:sp>
          <p:nvSpPr>
            <p:cNvPr id="16" name="Freeform 16"/>
            <p:cNvSpPr/>
            <p:nvPr/>
          </p:nvSpPr>
          <p:spPr>
            <a:xfrm>
              <a:off x="6350" y="6350"/>
              <a:ext cx="3307721" cy="505460"/>
            </a:xfrm>
            <a:custGeom>
              <a:avLst/>
              <a:gdLst/>
              <a:ahLst/>
              <a:cxnLst/>
              <a:rect l="l" t="t" r="r" b="b"/>
              <a:pathLst>
                <a:path w="3307721" h="505460">
                  <a:moveTo>
                    <a:pt x="252730" y="0"/>
                  </a:moveTo>
                  <a:lnTo>
                    <a:pt x="3054991" y="0"/>
                  </a:lnTo>
                  <a:cubicBezTo>
                    <a:pt x="3194691" y="0"/>
                    <a:pt x="3307721" y="113030"/>
                    <a:pt x="3307721" y="252730"/>
                  </a:cubicBezTo>
                  <a:cubicBezTo>
                    <a:pt x="3307721" y="392430"/>
                    <a:pt x="3194691" y="505460"/>
                    <a:pt x="3054991" y="505460"/>
                  </a:cubicBezTo>
                  <a:lnTo>
                    <a:pt x="252730" y="505460"/>
                  </a:lnTo>
                  <a:cubicBezTo>
                    <a:pt x="113030" y="505460"/>
                    <a:pt x="0" y="392430"/>
                    <a:pt x="0" y="252730"/>
                  </a:cubicBezTo>
                  <a:cubicBezTo>
                    <a:pt x="0" y="113030"/>
                    <a:pt x="113030" y="0"/>
                    <a:pt x="252730" y="0"/>
                  </a:cubicBezTo>
                  <a:close/>
                </a:path>
              </a:pathLst>
            </a:custGeom>
            <a:solidFill>
              <a:srgbClr val="002366"/>
            </a:solidFill>
          </p:spPr>
        </p:sp>
      </p:grpSp>
      <p:grpSp>
        <p:nvGrpSpPr>
          <p:cNvPr id="17" name="Group 17"/>
          <p:cNvGrpSpPr/>
          <p:nvPr/>
        </p:nvGrpSpPr>
        <p:grpSpPr>
          <a:xfrm>
            <a:off x="11384140" y="8605469"/>
            <a:ext cx="4996020" cy="779641"/>
            <a:chOff x="0" y="0"/>
            <a:chExt cx="3320421" cy="518160"/>
          </a:xfrm>
        </p:grpSpPr>
        <p:sp>
          <p:nvSpPr>
            <p:cNvPr id="18" name="Freeform 18"/>
            <p:cNvSpPr/>
            <p:nvPr/>
          </p:nvSpPr>
          <p:spPr>
            <a:xfrm>
              <a:off x="6350" y="6350"/>
              <a:ext cx="3307721" cy="505460"/>
            </a:xfrm>
            <a:custGeom>
              <a:avLst/>
              <a:gdLst/>
              <a:ahLst/>
              <a:cxnLst/>
              <a:rect l="l" t="t" r="r" b="b"/>
              <a:pathLst>
                <a:path w="3307721" h="505460">
                  <a:moveTo>
                    <a:pt x="252730" y="0"/>
                  </a:moveTo>
                  <a:lnTo>
                    <a:pt x="3054991" y="0"/>
                  </a:lnTo>
                  <a:cubicBezTo>
                    <a:pt x="3194691" y="0"/>
                    <a:pt x="3307721" y="113030"/>
                    <a:pt x="3307721" y="252730"/>
                  </a:cubicBezTo>
                  <a:cubicBezTo>
                    <a:pt x="3307721" y="392430"/>
                    <a:pt x="3194691" y="505460"/>
                    <a:pt x="3054991" y="505460"/>
                  </a:cubicBezTo>
                  <a:lnTo>
                    <a:pt x="252730" y="505460"/>
                  </a:lnTo>
                  <a:cubicBezTo>
                    <a:pt x="113030" y="505460"/>
                    <a:pt x="0" y="392430"/>
                    <a:pt x="0" y="252730"/>
                  </a:cubicBezTo>
                  <a:cubicBezTo>
                    <a:pt x="0" y="113030"/>
                    <a:pt x="113030" y="0"/>
                    <a:pt x="252730" y="0"/>
                  </a:cubicBezTo>
                  <a:close/>
                </a:path>
              </a:pathLst>
            </a:custGeom>
            <a:solidFill>
              <a:srgbClr val="002366"/>
            </a:solidFill>
          </p:spPr>
        </p:sp>
      </p:grpSp>
      <p:sp>
        <p:nvSpPr>
          <p:cNvPr id="19" name="TextBox 19"/>
          <p:cNvSpPr txBox="1"/>
          <p:nvPr/>
        </p:nvSpPr>
        <p:spPr>
          <a:xfrm>
            <a:off x="11904928" y="7263589"/>
            <a:ext cx="3954444" cy="526088"/>
          </a:xfrm>
          <a:prstGeom prst="rect">
            <a:avLst/>
          </a:prstGeom>
        </p:spPr>
        <p:txBody>
          <a:bodyPr lIns="0" tIns="0" rIns="0" bIns="0" rtlCol="0" anchor="t">
            <a:spAutoFit/>
          </a:bodyPr>
          <a:lstStyle/>
          <a:p>
            <a:pPr algn="ctr">
              <a:lnSpc>
                <a:spcPts val="4200"/>
              </a:lnSpc>
            </a:pPr>
            <a:r>
              <a:rPr lang="en-US" sz="3500" dirty="0">
                <a:solidFill>
                  <a:srgbClr val="FFFFFF"/>
                </a:solidFill>
                <a:latin typeface="Muli Black"/>
              </a:rPr>
              <a:t>59%</a:t>
            </a:r>
          </a:p>
        </p:txBody>
      </p:sp>
      <p:sp>
        <p:nvSpPr>
          <p:cNvPr id="20" name="TextBox 20"/>
          <p:cNvSpPr txBox="1"/>
          <p:nvPr/>
        </p:nvSpPr>
        <p:spPr>
          <a:xfrm>
            <a:off x="11904928" y="8732212"/>
            <a:ext cx="3954444" cy="526088"/>
          </a:xfrm>
          <a:prstGeom prst="rect">
            <a:avLst/>
          </a:prstGeom>
        </p:spPr>
        <p:txBody>
          <a:bodyPr lIns="0" tIns="0" rIns="0" bIns="0" rtlCol="0" anchor="t">
            <a:spAutoFit/>
          </a:bodyPr>
          <a:lstStyle/>
          <a:p>
            <a:pPr algn="ctr">
              <a:lnSpc>
                <a:spcPts val="4200"/>
              </a:lnSpc>
            </a:pPr>
            <a:r>
              <a:rPr lang="en-US" sz="3500">
                <a:solidFill>
                  <a:srgbClr val="FFFFFF"/>
                </a:solidFill>
                <a:latin typeface="Muli Black"/>
              </a:rPr>
              <a:t>41%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565380" cy="999224"/>
          </a:xfrm>
          <a:prstGeom prst="rect">
            <a:avLst/>
          </a:prstGeom>
          <a:solidFill>
            <a:srgbClr val="002366"/>
          </a:solidFill>
        </p:spPr>
      </p:sp>
      <p:grpSp>
        <p:nvGrpSpPr>
          <p:cNvPr id="3" name="Group 3"/>
          <p:cNvGrpSpPr/>
          <p:nvPr/>
        </p:nvGrpSpPr>
        <p:grpSpPr>
          <a:xfrm>
            <a:off x="1823134" y="431931"/>
            <a:ext cx="1213733" cy="164839"/>
            <a:chOff x="0" y="0"/>
            <a:chExt cx="1618311" cy="219785"/>
          </a:xfrm>
        </p:grpSpPr>
        <p:sp>
          <p:nvSpPr>
            <p:cNvPr id="4" name="AutoShape 4"/>
            <p:cNvSpPr/>
            <p:nvPr/>
          </p:nvSpPr>
          <p:spPr>
            <a:xfrm>
              <a:off x="0" y="0"/>
              <a:ext cx="236347" cy="219785"/>
            </a:xfrm>
            <a:prstGeom prst="rect">
              <a:avLst/>
            </a:prstGeom>
            <a:solidFill>
              <a:srgbClr val="CCAAFF"/>
            </a:solidFill>
          </p:spPr>
        </p:sp>
        <p:sp>
          <p:nvSpPr>
            <p:cNvPr id="5" name="AutoShape 5"/>
            <p:cNvSpPr/>
            <p:nvPr/>
          </p:nvSpPr>
          <p:spPr>
            <a:xfrm>
              <a:off x="460654" y="0"/>
              <a:ext cx="236347" cy="219785"/>
            </a:xfrm>
            <a:prstGeom prst="rect">
              <a:avLst/>
            </a:prstGeom>
            <a:solidFill>
              <a:srgbClr val="31145B"/>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535613"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7259300" y="9466905"/>
            <a:ext cx="526020" cy="526020"/>
          </a:xfrm>
          <a:prstGeom prst="rect">
            <a:avLst/>
          </a:prstGeom>
        </p:spPr>
      </p:pic>
      <p:sp>
        <p:nvSpPr>
          <p:cNvPr id="10" name="TextBox 10"/>
          <p:cNvSpPr txBox="1"/>
          <p:nvPr/>
        </p:nvSpPr>
        <p:spPr>
          <a:xfrm>
            <a:off x="2730644" y="2723593"/>
            <a:ext cx="12826712" cy="746705"/>
          </a:xfrm>
          <a:prstGeom prst="rect">
            <a:avLst/>
          </a:prstGeom>
        </p:spPr>
        <p:txBody>
          <a:bodyPr lIns="0" tIns="0" rIns="0" bIns="0" rtlCol="0" anchor="t">
            <a:spAutoFit/>
          </a:bodyPr>
          <a:lstStyle/>
          <a:p>
            <a:pPr algn="ctr">
              <a:lnSpc>
                <a:spcPts val="6000"/>
              </a:lnSpc>
            </a:pPr>
            <a:r>
              <a:rPr lang="en-US" sz="5000">
                <a:solidFill>
                  <a:srgbClr val="002366"/>
                </a:solidFill>
                <a:latin typeface="Muli Black"/>
              </a:rPr>
              <a:t>Dispersed Working Environments</a:t>
            </a:r>
          </a:p>
        </p:txBody>
      </p:sp>
      <p:sp>
        <p:nvSpPr>
          <p:cNvPr id="11" name="TextBox 11"/>
          <p:cNvSpPr txBox="1"/>
          <p:nvPr/>
        </p:nvSpPr>
        <p:spPr>
          <a:xfrm>
            <a:off x="2730644" y="4034180"/>
            <a:ext cx="12826712" cy="526088"/>
          </a:xfrm>
          <a:prstGeom prst="rect">
            <a:avLst/>
          </a:prstGeom>
        </p:spPr>
        <p:txBody>
          <a:bodyPr lIns="0" tIns="0" rIns="0" bIns="0" rtlCol="0" anchor="t">
            <a:spAutoFit/>
          </a:bodyPr>
          <a:lstStyle/>
          <a:p>
            <a:pPr algn="ctr">
              <a:lnSpc>
                <a:spcPts val="4200"/>
              </a:lnSpc>
            </a:pPr>
            <a:r>
              <a:rPr lang="en-US" sz="3500">
                <a:solidFill>
                  <a:srgbClr val="002366"/>
                </a:solidFill>
                <a:latin typeface="Muli Black"/>
              </a:rPr>
              <a:t>Defining Distance Environments</a:t>
            </a:r>
          </a:p>
        </p:txBody>
      </p:sp>
      <p:grpSp>
        <p:nvGrpSpPr>
          <p:cNvPr id="12" name="Group 12"/>
          <p:cNvGrpSpPr/>
          <p:nvPr/>
        </p:nvGrpSpPr>
        <p:grpSpPr>
          <a:xfrm>
            <a:off x="1261351" y="5516853"/>
            <a:ext cx="6115399" cy="2315607"/>
            <a:chOff x="0" y="0"/>
            <a:chExt cx="1368434" cy="518160"/>
          </a:xfrm>
        </p:grpSpPr>
        <p:sp>
          <p:nvSpPr>
            <p:cNvPr id="13" name="Freeform 13"/>
            <p:cNvSpPr/>
            <p:nvPr/>
          </p:nvSpPr>
          <p:spPr>
            <a:xfrm>
              <a:off x="6350" y="6350"/>
              <a:ext cx="1355734" cy="505460"/>
            </a:xfrm>
            <a:custGeom>
              <a:avLst/>
              <a:gdLst/>
              <a:ahLst/>
              <a:cxnLst/>
              <a:rect l="l" t="t" r="r" b="b"/>
              <a:pathLst>
                <a:path w="1355734" h="505460">
                  <a:moveTo>
                    <a:pt x="252730" y="0"/>
                  </a:moveTo>
                  <a:lnTo>
                    <a:pt x="1103004" y="0"/>
                  </a:lnTo>
                  <a:cubicBezTo>
                    <a:pt x="1242704" y="0"/>
                    <a:pt x="1355734" y="113030"/>
                    <a:pt x="1355734" y="252730"/>
                  </a:cubicBezTo>
                  <a:cubicBezTo>
                    <a:pt x="1355734" y="392430"/>
                    <a:pt x="1242704" y="505460"/>
                    <a:pt x="1103004" y="505460"/>
                  </a:cubicBezTo>
                  <a:lnTo>
                    <a:pt x="252730" y="505460"/>
                  </a:lnTo>
                  <a:cubicBezTo>
                    <a:pt x="113030" y="505460"/>
                    <a:pt x="0" y="392430"/>
                    <a:pt x="0" y="252730"/>
                  </a:cubicBezTo>
                  <a:cubicBezTo>
                    <a:pt x="0" y="113030"/>
                    <a:pt x="113030" y="0"/>
                    <a:pt x="252730" y="0"/>
                  </a:cubicBezTo>
                  <a:close/>
                </a:path>
              </a:pathLst>
            </a:custGeom>
            <a:solidFill>
              <a:srgbClr val="002366"/>
            </a:solidFill>
          </p:spPr>
        </p:sp>
      </p:grpSp>
      <p:sp>
        <p:nvSpPr>
          <p:cNvPr id="14" name="TextBox 14"/>
          <p:cNvSpPr txBox="1"/>
          <p:nvPr/>
        </p:nvSpPr>
        <p:spPr>
          <a:xfrm>
            <a:off x="2168321" y="6301304"/>
            <a:ext cx="4301459" cy="746705"/>
          </a:xfrm>
          <a:prstGeom prst="rect">
            <a:avLst/>
          </a:prstGeom>
        </p:spPr>
        <p:txBody>
          <a:bodyPr lIns="0" tIns="0" rIns="0" bIns="0" rtlCol="0" anchor="t">
            <a:spAutoFit/>
          </a:bodyPr>
          <a:lstStyle/>
          <a:p>
            <a:pPr algn="ctr">
              <a:lnSpc>
                <a:spcPts val="6000"/>
              </a:lnSpc>
            </a:pPr>
            <a:r>
              <a:rPr lang="en-US" sz="5000">
                <a:solidFill>
                  <a:srgbClr val="FFFFFF"/>
                </a:solidFill>
                <a:latin typeface="Muli Black"/>
              </a:rPr>
              <a:t>DISTANCE</a:t>
            </a:r>
          </a:p>
        </p:txBody>
      </p:sp>
      <p:grpSp>
        <p:nvGrpSpPr>
          <p:cNvPr id="15" name="Group 15"/>
          <p:cNvGrpSpPr/>
          <p:nvPr/>
        </p:nvGrpSpPr>
        <p:grpSpPr>
          <a:xfrm>
            <a:off x="10870770" y="5516853"/>
            <a:ext cx="6115399" cy="2315607"/>
            <a:chOff x="0" y="0"/>
            <a:chExt cx="1368434" cy="518160"/>
          </a:xfrm>
        </p:grpSpPr>
        <p:sp>
          <p:nvSpPr>
            <p:cNvPr id="16" name="Freeform 16"/>
            <p:cNvSpPr/>
            <p:nvPr/>
          </p:nvSpPr>
          <p:spPr>
            <a:xfrm>
              <a:off x="6350" y="6350"/>
              <a:ext cx="1355734" cy="505460"/>
            </a:xfrm>
            <a:custGeom>
              <a:avLst/>
              <a:gdLst/>
              <a:ahLst/>
              <a:cxnLst/>
              <a:rect l="l" t="t" r="r" b="b"/>
              <a:pathLst>
                <a:path w="1355734" h="505460">
                  <a:moveTo>
                    <a:pt x="252730" y="0"/>
                  </a:moveTo>
                  <a:lnTo>
                    <a:pt x="1103004" y="0"/>
                  </a:lnTo>
                  <a:cubicBezTo>
                    <a:pt x="1242704" y="0"/>
                    <a:pt x="1355734" y="113030"/>
                    <a:pt x="1355734" y="252730"/>
                  </a:cubicBezTo>
                  <a:cubicBezTo>
                    <a:pt x="1355734" y="392430"/>
                    <a:pt x="1242704" y="505460"/>
                    <a:pt x="1103004" y="505460"/>
                  </a:cubicBezTo>
                  <a:lnTo>
                    <a:pt x="252730" y="505460"/>
                  </a:lnTo>
                  <a:cubicBezTo>
                    <a:pt x="113030" y="505460"/>
                    <a:pt x="0" y="392430"/>
                    <a:pt x="0" y="252730"/>
                  </a:cubicBezTo>
                  <a:cubicBezTo>
                    <a:pt x="0" y="113030"/>
                    <a:pt x="113030" y="0"/>
                    <a:pt x="252730" y="0"/>
                  </a:cubicBezTo>
                  <a:close/>
                </a:path>
              </a:pathLst>
            </a:custGeom>
            <a:solidFill>
              <a:srgbClr val="002366"/>
            </a:solidFill>
          </p:spPr>
        </p:sp>
      </p:grpSp>
      <p:sp>
        <p:nvSpPr>
          <p:cNvPr id="17" name="TextBox 17"/>
          <p:cNvSpPr txBox="1"/>
          <p:nvPr/>
        </p:nvSpPr>
        <p:spPr>
          <a:xfrm>
            <a:off x="11301001" y="6301304"/>
            <a:ext cx="5254937" cy="746705"/>
          </a:xfrm>
          <a:prstGeom prst="rect">
            <a:avLst/>
          </a:prstGeom>
        </p:spPr>
        <p:txBody>
          <a:bodyPr lIns="0" tIns="0" rIns="0" bIns="0" rtlCol="0" anchor="t">
            <a:spAutoFit/>
          </a:bodyPr>
          <a:lstStyle/>
          <a:p>
            <a:pPr algn="ctr">
              <a:lnSpc>
                <a:spcPts val="6000"/>
              </a:lnSpc>
            </a:pPr>
            <a:r>
              <a:rPr lang="en-US" sz="5000">
                <a:solidFill>
                  <a:srgbClr val="FFFFFF"/>
                </a:solidFill>
                <a:latin typeface="Muli Black"/>
              </a:rPr>
              <a:t>ACCESSIBILITY</a:t>
            </a:r>
          </a:p>
        </p:txBody>
      </p:sp>
      <p:sp>
        <p:nvSpPr>
          <p:cNvPr id="18" name="TextBox 18"/>
          <p:cNvSpPr txBox="1"/>
          <p:nvPr/>
        </p:nvSpPr>
        <p:spPr>
          <a:xfrm>
            <a:off x="8018707" y="6301304"/>
            <a:ext cx="2250587" cy="746705"/>
          </a:xfrm>
          <a:prstGeom prst="rect">
            <a:avLst/>
          </a:prstGeom>
        </p:spPr>
        <p:txBody>
          <a:bodyPr lIns="0" tIns="0" rIns="0" bIns="0" rtlCol="0" anchor="t">
            <a:spAutoFit/>
          </a:bodyPr>
          <a:lstStyle/>
          <a:p>
            <a:pPr algn="ctr">
              <a:lnSpc>
                <a:spcPts val="6000"/>
              </a:lnSpc>
            </a:pPr>
            <a:r>
              <a:rPr lang="en-US" sz="5000">
                <a:solidFill>
                  <a:srgbClr val="002366"/>
                </a:solidFill>
                <a:latin typeface="Muli Black"/>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565380" cy="999224"/>
          </a:xfrm>
          <a:prstGeom prst="rect">
            <a:avLst/>
          </a:prstGeom>
          <a:solidFill>
            <a:srgbClr val="002366"/>
          </a:solidFill>
        </p:spPr>
      </p:sp>
      <p:grpSp>
        <p:nvGrpSpPr>
          <p:cNvPr id="3" name="Group 3"/>
          <p:cNvGrpSpPr/>
          <p:nvPr/>
        </p:nvGrpSpPr>
        <p:grpSpPr>
          <a:xfrm>
            <a:off x="1823134" y="431931"/>
            <a:ext cx="1213733" cy="164839"/>
            <a:chOff x="0" y="0"/>
            <a:chExt cx="1618311" cy="219785"/>
          </a:xfrm>
        </p:grpSpPr>
        <p:sp>
          <p:nvSpPr>
            <p:cNvPr id="4" name="AutoShape 4"/>
            <p:cNvSpPr/>
            <p:nvPr/>
          </p:nvSpPr>
          <p:spPr>
            <a:xfrm>
              <a:off x="0" y="0"/>
              <a:ext cx="236347" cy="219785"/>
            </a:xfrm>
            <a:prstGeom prst="rect">
              <a:avLst/>
            </a:prstGeom>
            <a:solidFill>
              <a:srgbClr val="CCAAFF"/>
            </a:solidFill>
          </p:spPr>
        </p:sp>
        <p:sp>
          <p:nvSpPr>
            <p:cNvPr id="5" name="AutoShape 5"/>
            <p:cNvSpPr/>
            <p:nvPr/>
          </p:nvSpPr>
          <p:spPr>
            <a:xfrm>
              <a:off x="460654" y="0"/>
              <a:ext cx="236347" cy="219785"/>
            </a:xfrm>
            <a:prstGeom prst="rect">
              <a:avLst/>
            </a:prstGeom>
            <a:solidFill>
              <a:srgbClr val="31145B"/>
            </a:solidFill>
          </p:spPr>
        </p:sp>
        <p:sp>
          <p:nvSpPr>
            <p:cNvPr id="6" name="AutoShape 6"/>
            <p:cNvSpPr/>
            <p:nvPr/>
          </p:nvSpPr>
          <p:spPr>
            <a:xfrm>
              <a:off x="921309" y="0"/>
              <a:ext cx="236347" cy="219785"/>
            </a:xfrm>
            <a:prstGeom prst="rect">
              <a:avLst/>
            </a:prstGeom>
            <a:solidFill>
              <a:srgbClr val="CCAAFF"/>
            </a:solidFill>
          </p:spPr>
        </p:sp>
        <p:sp>
          <p:nvSpPr>
            <p:cNvPr id="7" name="AutoShape 7"/>
            <p:cNvSpPr/>
            <p:nvPr/>
          </p:nvSpPr>
          <p:spPr>
            <a:xfrm>
              <a:off x="1381963" y="0"/>
              <a:ext cx="236347" cy="219785"/>
            </a:xfrm>
            <a:prstGeom prst="rect">
              <a:avLst/>
            </a:prstGeom>
            <a:solidFill>
              <a:srgbClr val="CCAAFF"/>
            </a:solidFill>
          </p:spPr>
        </p:sp>
        <p:sp>
          <p:nvSpPr>
            <p:cNvPr id="8" name="AutoShape 8"/>
            <p:cNvSpPr/>
            <p:nvPr/>
          </p:nvSpPr>
          <p:spPr>
            <a:xfrm>
              <a:off x="535613" y="69706"/>
              <a:ext cx="86430" cy="80373"/>
            </a:xfrm>
            <a:prstGeom prst="rect">
              <a:avLst/>
            </a:prstGeom>
            <a:solidFill>
              <a:srgbClr val="FFFFFF"/>
            </a:solidFill>
          </p:spPr>
        </p:sp>
      </p:grpSp>
      <p:pic>
        <p:nvPicPr>
          <p:cNvPr id="9" name="Picture 9"/>
          <p:cNvPicPr>
            <a:picLocks noChangeAspect="1"/>
          </p:cNvPicPr>
          <p:nvPr/>
        </p:nvPicPr>
        <p:blipFill>
          <a:blip r:embed="rId2"/>
          <a:srcRect/>
          <a:stretch>
            <a:fillRect/>
          </a:stretch>
        </p:blipFill>
        <p:spPr>
          <a:xfrm rot="5400000">
            <a:off x="17259300" y="9466905"/>
            <a:ext cx="526020" cy="526020"/>
          </a:xfrm>
          <a:prstGeom prst="rect">
            <a:avLst/>
          </a:prstGeom>
        </p:spPr>
      </p:pic>
      <p:grpSp>
        <p:nvGrpSpPr>
          <p:cNvPr id="10" name="Group 10"/>
          <p:cNvGrpSpPr/>
          <p:nvPr/>
        </p:nvGrpSpPr>
        <p:grpSpPr>
          <a:xfrm>
            <a:off x="1028700" y="4145333"/>
            <a:ext cx="5143500" cy="5143500"/>
            <a:chOff x="0" y="0"/>
            <a:chExt cx="5740400" cy="5740400"/>
          </a:xfrm>
        </p:grpSpPr>
        <p:sp>
          <p:nvSpPr>
            <p:cNvPr id="11" name="Freeform 11"/>
            <p:cNvSpPr/>
            <p:nvPr/>
          </p:nvSpPr>
          <p:spPr>
            <a:xfrm>
              <a:off x="0" y="0"/>
              <a:ext cx="5740400" cy="5740400"/>
            </a:xfrm>
            <a:custGeom>
              <a:avLst/>
              <a:gdLst/>
              <a:ahLst/>
              <a:cxnLst/>
              <a:rect l="l" t="t" r="r" b="b"/>
              <a:pathLst>
                <a:path w="5740400" h="5740400">
                  <a:moveTo>
                    <a:pt x="5435600" y="0"/>
                  </a:moveTo>
                  <a:lnTo>
                    <a:pt x="304800" y="0"/>
                  </a:lnTo>
                  <a:cubicBezTo>
                    <a:pt x="135890" y="0"/>
                    <a:pt x="0" y="135890"/>
                    <a:pt x="0" y="304800"/>
                  </a:cubicBezTo>
                  <a:lnTo>
                    <a:pt x="0" y="5435600"/>
                  </a:lnTo>
                  <a:cubicBezTo>
                    <a:pt x="0" y="5604510"/>
                    <a:pt x="135890" y="5740400"/>
                    <a:pt x="304800" y="5740400"/>
                  </a:cubicBezTo>
                  <a:lnTo>
                    <a:pt x="5435600" y="5740400"/>
                  </a:lnTo>
                  <a:cubicBezTo>
                    <a:pt x="5604510" y="5740400"/>
                    <a:pt x="5740400" y="5604510"/>
                    <a:pt x="5740400" y="5435600"/>
                  </a:cubicBezTo>
                  <a:lnTo>
                    <a:pt x="5740400" y="304800"/>
                  </a:lnTo>
                  <a:cubicBezTo>
                    <a:pt x="5740400" y="135890"/>
                    <a:pt x="5604510" y="0"/>
                    <a:pt x="5435600" y="0"/>
                  </a:cubicBezTo>
                  <a:close/>
                </a:path>
              </a:pathLst>
            </a:custGeom>
            <a:solidFill>
              <a:srgbClr val="002366"/>
            </a:solidFill>
          </p:spPr>
        </p:sp>
      </p:grpSp>
      <p:sp>
        <p:nvSpPr>
          <p:cNvPr id="12" name="TextBox 12"/>
          <p:cNvSpPr txBox="1"/>
          <p:nvPr/>
        </p:nvSpPr>
        <p:spPr>
          <a:xfrm>
            <a:off x="2730644" y="1742579"/>
            <a:ext cx="12826712" cy="746705"/>
          </a:xfrm>
          <a:prstGeom prst="rect">
            <a:avLst/>
          </a:prstGeom>
        </p:spPr>
        <p:txBody>
          <a:bodyPr lIns="0" tIns="0" rIns="0" bIns="0" rtlCol="0" anchor="t">
            <a:spAutoFit/>
          </a:bodyPr>
          <a:lstStyle/>
          <a:p>
            <a:pPr algn="ctr">
              <a:lnSpc>
                <a:spcPts val="6000"/>
              </a:lnSpc>
            </a:pPr>
            <a:r>
              <a:rPr lang="en-US" sz="5000">
                <a:solidFill>
                  <a:srgbClr val="002366"/>
                </a:solidFill>
                <a:latin typeface="Muli Black"/>
              </a:rPr>
              <a:t>Culture Matters</a:t>
            </a:r>
          </a:p>
        </p:txBody>
      </p:sp>
      <p:sp>
        <p:nvSpPr>
          <p:cNvPr id="13" name="TextBox 13"/>
          <p:cNvSpPr txBox="1"/>
          <p:nvPr/>
        </p:nvSpPr>
        <p:spPr>
          <a:xfrm>
            <a:off x="2730644" y="2961563"/>
            <a:ext cx="12826712" cy="526088"/>
          </a:xfrm>
          <a:prstGeom prst="rect">
            <a:avLst/>
          </a:prstGeom>
        </p:spPr>
        <p:txBody>
          <a:bodyPr lIns="0" tIns="0" rIns="0" bIns="0" rtlCol="0" anchor="t">
            <a:spAutoFit/>
          </a:bodyPr>
          <a:lstStyle/>
          <a:p>
            <a:pPr algn="ctr">
              <a:lnSpc>
                <a:spcPts val="4200"/>
              </a:lnSpc>
            </a:pPr>
            <a:r>
              <a:rPr lang="en-US" sz="3500">
                <a:solidFill>
                  <a:srgbClr val="002366"/>
                </a:solidFill>
                <a:latin typeface="Muli Black"/>
              </a:rPr>
              <a:t>Keeping and Adapting the Organization's Culture</a:t>
            </a:r>
          </a:p>
        </p:txBody>
      </p:sp>
      <p:sp>
        <p:nvSpPr>
          <p:cNvPr id="14" name="TextBox 14"/>
          <p:cNvSpPr txBox="1"/>
          <p:nvPr/>
        </p:nvSpPr>
        <p:spPr>
          <a:xfrm>
            <a:off x="1527123" y="5143500"/>
            <a:ext cx="4146654" cy="2104351"/>
          </a:xfrm>
          <a:prstGeom prst="rect">
            <a:avLst/>
          </a:prstGeom>
        </p:spPr>
        <p:txBody>
          <a:bodyPr lIns="0" tIns="0" rIns="0" bIns="0" rtlCol="0" anchor="t">
            <a:spAutoFit/>
          </a:bodyPr>
          <a:lstStyle/>
          <a:p>
            <a:pPr algn="ctr">
              <a:lnSpc>
                <a:spcPts val="4200"/>
              </a:lnSpc>
            </a:pPr>
            <a:r>
              <a:rPr lang="en-US" sz="3500">
                <a:solidFill>
                  <a:srgbClr val="FFFFFF"/>
                </a:solidFill>
                <a:latin typeface="Muli Black"/>
              </a:rPr>
              <a:t>1. </a:t>
            </a:r>
          </a:p>
          <a:p>
            <a:pPr algn="ctr">
              <a:lnSpc>
                <a:spcPts val="4200"/>
              </a:lnSpc>
            </a:pPr>
            <a:r>
              <a:rPr lang="en-US" sz="3500">
                <a:solidFill>
                  <a:srgbClr val="FFFFFF"/>
                </a:solidFill>
                <a:latin typeface="Muli Black"/>
              </a:rPr>
              <a:t>Manage </a:t>
            </a:r>
            <a:r>
              <a:rPr lang="en-US" sz="3500">
                <a:solidFill>
                  <a:srgbClr val="5CE1E6"/>
                </a:solidFill>
                <a:latin typeface="Muli Black"/>
              </a:rPr>
              <a:t>Identity</a:t>
            </a:r>
          </a:p>
          <a:p>
            <a:pPr algn="ctr">
              <a:lnSpc>
                <a:spcPts val="4200"/>
              </a:lnSpc>
            </a:pPr>
            <a:r>
              <a:rPr lang="en-US" sz="3500">
                <a:solidFill>
                  <a:srgbClr val="FFFFFF"/>
                </a:solidFill>
                <a:latin typeface="Muli Black"/>
              </a:rPr>
              <a:t>(How do you belong now?)</a:t>
            </a:r>
          </a:p>
        </p:txBody>
      </p:sp>
      <p:grpSp>
        <p:nvGrpSpPr>
          <p:cNvPr id="15" name="Group 15"/>
          <p:cNvGrpSpPr/>
          <p:nvPr/>
        </p:nvGrpSpPr>
        <p:grpSpPr>
          <a:xfrm>
            <a:off x="6572250" y="4145333"/>
            <a:ext cx="5143500" cy="5143500"/>
            <a:chOff x="0" y="0"/>
            <a:chExt cx="5740400" cy="5740400"/>
          </a:xfrm>
        </p:grpSpPr>
        <p:sp>
          <p:nvSpPr>
            <p:cNvPr id="16" name="Freeform 16"/>
            <p:cNvSpPr/>
            <p:nvPr/>
          </p:nvSpPr>
          <p:spPr>
            <a:xfrm>
              <a:off x="0" y="0"/>
              <a:ext cx="5740400" cy="5740400"/>
            </a:xfrm>
            <a:custGeom>
              <a:avLst/>
              <a:gdLst/>
              <a:ahLst/>
              <a:cxnLst/>
              <a:rect l="l" t="t" r="r" b="b"/>
              <a:pathLst>
                <a:path w="5740400" h="5740400">
                  <a:moveTo>
                    <a:pt x="5435600" y="0"/>
                  </a:moveTo>
                  <a:lnTo>
                    <a:pt x="304800" y="0"/>
                  </a:lnTo>
                  <a:cubicBezTo>
                    <a:pt x="135890" y="0"/>
                    <a:pt x="0" y="135890"/>
                    <a:pt x="0" y="304800"/>
                  </a:cubicBezTo>
                  <a:lnTo>
                    <a:pt x="0" y="5435600"/>
                  </a:lnTo>
                  <a:cubicBezTo>
                    <a:pt x="0" y="5604510"/>
                    <a:pt x="135890" y="5740400"/>
                    <a:pt x="304800" y="5740400"/>
                  </a:cubicBezTo>
                  <a:lnTo>
                    <a:pt x="5435600" y="5740400"/>
                  </a:lnTo>
                  <a:cubicBezTo>
                    <a:pt x="5604510" y="5740400"/>
                    <a:pt x="5740400" y="5604510"/>
                    <a:pt x="5740400" y="5435600"/>
                  </a:cubicBezTo>
                  <a:lnTo>
                    <a:pt x="5740400" y="304800"/>
                  </a:lnTo>
                  <a:cubicBezTo>
                    <a:pt x="5740400" y="135890"/>
                    <a:pt x="5604510" y="0"/>
                    <a:pt x="5435600" y="0"/>
                  </a:cubicBezTo>
                  <a:close/>
                </a:path>
              </a:pathLst>
            </a:custGeom>
            <a:solidFill>
              <a:srgbClr val="002366"/>
            </a:solidFill>
          </p:spPr>
        </p:sp>
      </p:grpSp>
      <p:grpSp>
        <p:nvGrpSpPr>
          <p:cNvPr id="17" name="Group 17"/>
          <p:cNvGrpSpPr/>
          <p:nvPr/>
        </p:nvGrpSpPr>
        <p:grpSpPr>
          <a:xfrm>
            <a:off x="12115800" y="4114800"/>
            <a:ext cx="5143500" cy="5143500"/>
            <a:chOff x="0" y="0"/>
            <a:chExt cx="5740400" cy="5740400"/>
          </a:xfrm>
        </p:grpSpPr>
        <p:sp>
          <p:nvSpPr>
            <p:cNvPr id="18" name="Freeform 18"/>
            <p:cNvSpPr/>
            <p:nvPr/>
          </p:nvSpPr>
          <p:spPr>
            <a:xfrm>
              <a:off x="0" y="0"/>
              <a:ext cx="5740400" cy="5740400"/>
            </a:xfrm>
            <a:custGeom>
              <a:avLst/>
              <a:gdLst/>
              <a:ahLst/>
              <a:cxnLst/>
              <a:rect l="l" t="t" r="r" b="b"/>
              <a:pathLst>
                <a:path w="5740400" h="5740400">
                  <a:moveTo>
                    <a:pt x="5435600" y="0"/>
                  </a:moveTo>
                  <a:lnTo>
                    <a:pt x="304800" y="0"/>
                  </a:lnTo>
                  <a:cubicBezTo>
                    <a:pt x="135890" y="0"/>
                    <a:pt x="0" y="135890"/>
                    <a:pt x="0" y="304800"/>
                  </a:cubicBezTo>
                  <a:lnTo>
                    <a:pt x="0" y="5435600"/>
                  </a:lnTo>
                  <a:cubicBezTo>
                    <a:pt x="0" y="5604510"/>
                    <a:pt x="135890" y="5740400"/>
                    <a:pt x="304800" y="5740400"/>
                  </a:cubicBezTo>
                  <a:lnTo>
                    <a:pt x="5435600" y="5740400"/>
                  </a:lnTo>
                  <a:cubicBezTo>
                    <a:pt x="5604510" y="5740400"/>
                    <a:pt x="5740400" y="5604510"/>
                    <a:pt x="5740400" y="5435600"/>
                  </a:cubicBezTo>
                  <a:lnTo>
                    <a:pt x="5740400" y="304800"/>
                  </a:lnTo>
                  <a:cubicBezTo>
                    <a:pt x="5740400" y="135890"/>
                    <a:pt x="5604510" y="0"/>
                    <a:pt x="5435600" y="0"/>
                  </a:cubicBezTo>
                  <a:close/>
                </a:path>
              </a:pathLst>
            </a:custGeom>
            <a:solidFill>
              <a:srgbClr val="002366"/>
            </a:solidFill>
          </p:spPr>
        </p:sp>
      </p:grpSp>
      <p:sp>
        <p:nvSpPr>
          <p:cNvPr id="19" name="TextBox 19"/>
          <p:cNvSpPr txBox="1"/>
          <p:nvPr/>
        </p:nvSpPr>
        <p:spPr>
          <a:xfrm>
            <a:off x="12614223" y="5143500"/>
            <a:ext cx="4146654" cy="2630439"/>
          </a:xfrm>
          <a:prstGeom prst="rect">
            <a:avLst/>
          </a:prstGeom>
        </p:spPr>
        <p:txBody>
          <a:bodyPr lIns="0" tIns="0" rIns="0" bIns="0" rtlCol="0" anchor="t">
            <a:spAutoFit/>
          </a:bodyPr>
          <a:lstStyle/>
          <a:p>
            <a:pPr algn="ctr">
              <a:lnSpc>
                <a:spcPts val="4200"/>
              </a:lnSpc>
            </a:pPr>
            <a:r>
              <a:rPr lang="en-US" sz="3500">
                <a:solidFill>
                  <a:srgbClr val="FFFFFF"/>
                </a:solidFill>
                <a:latin typeface="Muli Black"/>
              </a:rPr>
              <a:t>3. </a:t>
            </a:r>
          </a:p>
          <a:p>
            <a:pPr algn="ctr">
              <a:lnSpc>
                <a:spcPts val="4200"/>
              </a:lnSpc>
            </a:pPr>
            <a:r>
              <a:rPr lang="en-US" sz="3500">
                <a:solidFill>
                  <a:srgbClr val="FFFFFF"/>
                </a:solidFill>
                <a:latin typeface="Muli Black"/>
              </a:rPr>
              <a:t>Keep people </a:t>
            </a:r>
            <a:r>
              <a:rPr lang="en-US" sz="3500">
                <a:solidFill>
                  <a:srgbClr val="5CE1E6"/>
                </a:solidFill>
                <a:latin typeface="Muli Black"/>
              </a:rPr>
              <a:t>connected</a:t>
            </a:r>
            <a:r>
              <a:rPr lang="en-US" sz="3500">
                <a:solidFill>
                  <a:srgbClr val="FFFFFF"/>
                </a:solidFill>
                <a:latin typeface="Muli Black"/>
              </a:rPr>
              <a:t>. Create a </a:t>
            </a:r>
            <a:r>
              <a:rPr lang="en-US" sz="3500">
                <a:solidFill>
                  <a:srgbClr val="5CE1E6"/>
                </a:solidFill>
                <a:latin typeface="Muli Black"/>
              </a:rPr>
              <a:t>community identity</a:t>
            </a:r>
            <a:r>
              <a:rPr lang="en-US" sz="3500">
                <a:solidFill>
                  <a:srgbClr val="FFFFFF"/>
                </a:solidFill>
                <a:latin typeface="Muli Black"/>
              </a:rPr>
              <a:t>.</a:t>
            </a:r>
          </a:p>
        </p:txBody>
      </p:sp>
      <p:sp>
        <p:nvSpPr>
          <p:cNvPr id="20" name="TextBox 20"/>
          <p:cNvSpPr txBox="1"/>
          <p:nvPr/>
        </p:nvSpPr>
        <p:spPr>
          <a:xfrm>
            <a:off x="7209363" y="5143500"/>
            <a:ext cx="4146654" cy="3156527"/>
          </a:xfrm>
          <a:prstGeom prst="rect">
            <a:avLst/>
          </a:prstGeom>
        </p:spPr>
        <p:txBody>
          <a:bodyPr lIns="0" tIns="0" rIns="0" bIns="0" rtlCol="0" anchor="t">
            <a:spAutoFit/>
          </a:bodyPr>
          <a:lstStyle/>
          <a:p>
            <a:pPr algn="ctr">
              <a:lnSpc>
                <a:spcPts val="4200"/>
              </a:lnSpc>
            </a:pPr>
            <a:r>
              <a:rPr lang="en-US" sz="3500">
                <a:solidFill>
                  <a:srgbClr val="FFFFFF"/>
                </a:solidFill>
                <a:latin typeface="Muli Black"/>
              </a:rPr>
              <a:t>2.</a:t>
            </a:r>
          </a:p>
          <a:p>
            <a:pPr algn="ctr">
              <a:lnSpc>
                <a:spcPts val="4200"/>
              </a:lnSpc>
            </a:pPr>
            <a:r>
              <a:rPr lang="en-US" sz="3500">
                <a:solidFill>
                  <a:srgbClr val="FFFFFF"/>
                </a:solidFill>
                <a:latin typeface="Muli Black"/>
              </a:rPr>
              <a:t>Remind people of the </a:t>
            </a:r>
            <a:r>
              <a:rPr lang="en-US" sz="3500">
                <a:solidFill>
                  <a:srgbClr val="5CE1E6"/>
                </a:solidFill>
                <a:latin typeface="Muli Black"/>
              </a:rPr>
              <a:t>purpose </a:t>
            </a:r>
            <a:r>
              <a:rPr lang="en-US" sz="3500">
                <a:solidFill>
                  <a:srgbClr val="FFFFFF"/>
                </a:solidFill>
                <a:latin typeface="Muli Black"/>
              </a:rPr>
              <a:t>and </a:t>
            </a:r>
            <a:r>
              <a:rPr lang="en-US" sz="3500">
                <a:solidFill>
                  <a:srgbClr val="5CE1E6"/>
                </a:solidFill>
                <a:latin typeface="Muli Black"/>
              </a:rPr>
              <a:t>mission </a:t>
            </a:r>
            <a:r>
              <a:rPr lang="en-US" sz="3500">
                <a:solidFill>
                  <a:srgbClr val="FFFFFF"/>
                </a:solidFill>
                <a:latin typeface="Muli Black"/>
              </a:rPr>
              <a:t>both directly and indirectly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21660" y="2161679"/>
            <a:ext cx="6515100" cy="7772400"/>
            <a:chOff x="0" y="0"/>
            <a:chExt cx="5674037" cy="6769027"/>
          </a:xfrm>
        </p:grpSpPr>
        <p:sp>
          <p:nvSpPr>
            <p:cNvPr id="3" name="Freeform 3"/>
            <p:cNvSpPr/>
            <p:nvPr/>
          </p:nvSpPr>
          <p:spPr>
            <a:xfrm>
              <a:off x="0" y="0"/>
              <a:ext cx="5674037" cy="6769026"/>
            </a:xfrm>
            <a:custGeom>
              <a:avLst/>
              <a:gdLst/>
              <a:ahLst/>
              <a:cxnLst/>
              <a:rect l="l" t="t" r="r" b="b"/>
              <a:pathLst>
                <a:path w="5674037" h="6769026">
                  <a:moveTo>
                    <a:pt x="5369237" y="0"/>
                  </a:moveTo>
                  <a:lnTo>
                    <a:pt x="304800" y="0"/>
                  </a:lnTo>
                  <a:cubicBezTo>
                    <a:pt x="135890" y="0"/>
                    <a:pt x="0" y="135890"/>
                    <a:pt x="0" y="304800"/>
                  </a:cubicBezTo>
                  <a:lnTo>
                    <a:pt x="0" y="6464227"/>
                  </a:lnTo>
                  <a:cubicBezTo>
                    <a:pt x="0" y="6633137"/>
                    <a:pt x="135890" y="6769026"/>
                    <a:pt x="304800" y="6769026"/>
                  </a:cubicBezTo>
                  <a:lnTo>
                    <a:pt x="5369237" y="6769026"/>
                  </a:lnTo>
                  <a:cubicBezTo>
                    <a:pt x="5538147" y="6769026"/>
                    <a:pt x="5674037" y="6633137"/>
                    <a:pt x="5674037" y="6464227"/>
                  </a:cubicBezTo>
                  <a:lnTo>
                    <a:pt x="5674037" y="304800"/>
                  </a:lnTo>
                  <a:cubicBezTo>
                    <a:pt x="5674037" y="135890"/>
                    <a:pt x="5538147" y="0"/>
                    <a:pt x="5369237" y="0"/>
                  </a:cubicBezTo>
                  <a:close/>
                </a:path>
              </a:pathLst>
            </a:custGeom>
            <a:solidFill>
              <a:srgbClr val="002366"/>
            </a:solidFill>
          </p:spPr>
        </p:sp>
      </p:grpSp>
      <p:pic>
        <p:nvPicPr>
          <p:cNvPr id="4" name="Picture 4"/>
          <p:cNvPicPr>
            <a:picLocks noChangeAspect="1"/>
          </p:cNvPicPr>
          <p:nvPr/>
        </p:nvPicPr>
        <p:blipFill>
          <a:blip r:embed="rId2"/>
          <a:srcRect/>
          <a:stretch>
            <a:fillRect/>
          </a:stretch>
        </p:blipFill>
        <p:spPr>
          <a:xfrm>
            <a:off x="12169341" y="3987271"/>
            <a:ext cx="4819738" cy="4819738"/>
          </a:xfrm>
          <a:prstGeom prst="rect">
            <a:avLst/>
          </a:prstGeom>
        </p:spPr>
      </p:pic>
      <p:sp>
        <p:nvSpPr>
          <p:cNvPr id="5" name="TextBox 5"/>
          <p:cNvSpPr txBox="1"/>
          <p:nvPr/>
        </p:nvSpPr>
        <p:spPr>
          <a:xfrm>
            <a:off x="1345525" y="3206321"/>
            <a:ext cx="8665517" cy="5938805"/>
          </a:xfrm>
          <a:prstGeom prst="rect">
            <a:avLst/>
          </a:prstGeom>
        </p:spPr>
        <p:txBody>
          <a:bodyPr lIns="0" tIns="0" rIns="0" bIns="0" rtlCol="0" anchor="t">
            <a:spAutoFit/>
          </a:bodyPr>
          <a:lstStyle/>
          <a:p>
            <a:pPr>
              <a:lnSpc>
                <a:spcPts val="3718"/>
              </a:lnSpc>
            </a:pPr>
            <a:r>
              <a:rPr lang="en-US" sz="2656" dirty="0">
                <a:solidFill>
                  <a:srgbClr val="002366"/>
                </a:solidFill>
                <a:latin typeface="Muli Regular" panose="020B0604020202020204" charset="0"/>
                <a:ea typeface="Muli Black Bold"/>
              </a:rPr>
              <a:t>✓ </a:t>
            </a:r>
            <a:r>
              <a:rPr lang="en-US" sz="2656" dirty="0">
                <a:solidFill>
                  <a:srgbClr val="002366"/>
                </a:solidFill>
                <a:latin typeface="Muli Regular" panose="020B0604020202020204" charset="0"/>
              </a:rPr>
              <a:t>Goal Clarity</a:t>
            </a:r>
          </a:p>
          <a:p>
            <a:pPr marL="383150" lvl="1" indent="-191575">
              <a:lnSpc>
                <a:spcPts val="3248"/>
              </a:lnSpc>
              <a:buFont typeface="Arial"/>
              <a:buChar char="•"/>
            </a:pPr>
            <a:r>
              <a:rPr lang="en-US" sz="2320" dirty="0">
                <a:solidFill>
                  <a:srgbClr val="002366"/>
                </a:solidFill>
                <a:latin typeface="Muli Regular" panose="020B0604020202020204" charset="0"/>
              </a:rPr>
              <a:t>Expectations; Goal Setting is vital (and the reasons why)</a:t>
            </a:r>
          </a:p>
          <a:p>
            <a:pPr marL="383150" lvl="1" indent="-191575">
              <a:lnSpc>
                <a:spcPts val="3248"/>
              </a:lnSpc>
              <a:buFont typeface="Arial"/>
              <a:buChar char="•"/>
            </a:pPr>
            <a:r>
              <a:rPr lang="en-US" sz="2320" dirty="0">
                <a:solidFill>
                  <a:srgbClr val="002366"/>
                </a:solidFill>
                <a:latin typeface="Muli Regular" panose="020B0604020202020204" charset="0"/>
              </a:rPr>
              <a:t>Role specificity</a:t>
            </a:r>
          </a:p>
          <a:p>
            <a:pPr marL="383150" lvl="1" indent="-191575">
              <a:lnSpc>
                <a:spcPts val="3248"/>
              </a:lnSpc>
              <a:buFont typeface="Arial"/>
              <a:buChar char="•"/>
            </a:pPr>
            <a:r>
              <a:rPr lang="en-US" sz="2320" dirty="0">
                <a:solidFill>
                  <a:srgbClr val="002366"/>
                </a:solidFill>
                <a:latin typeface="Muli Regular" panose="020B0604020202020204" charset="0"/>
              </a:rPr>
              <a:t>Outcome - metrics </a:t>
            </a:r>
            <a:r>
              <a:rPr lang="en-US" sz="2320" dirty="0" err="1">
                <a:solidFill>
                  <a:srgbClr val="002366"/>
                </a:solidFill>
                <a:latin typeface="Muli Regular" panose="020B0604020202020204" charset="0"/>
              </a:rPr>
              <a:t>matterd</a:t>
            </a:r>
            <a:r>
              <a:rPr lang="en-US" sz="2320" dirty="0">
                <a:solidFill>
                  <a:srgbClr val="002366"/>
                </a:solidFill>
                <a:latin typeface="Muli Regular" panose="020B0604020202020204" charset="0"/>
              </a:rPr>
              <a:t> a little bit of body text</a:t>
            </a:r>
          </a:p>
          <a:p>
            <a:pPr>
              <a:lnSpc>
                <a:spcPts val="3718"/>
              </a:lnSpc>
            </a:pPr>
            <a:endParaRPr lang="en-US" sz="2320" dirty="0">
              <a:solidFill>
                <a:srgbClr val="002366"/>
              </a:solidFill>
              <a:latin typeface="Muli Regular" panose="020B0604020202020204" charset="0"/>
            </a:endParaRPr>
          </a:p>
          <a:p>
            <a:pPr>
              <a:lnSpc>
                <a:spcPts val="3718"/>
              </a:lnSpc>
            </a:pPr>
            <a:r>
              <a:rPr lang="en-US" sz="2656" dirty="0">
                <a:solidFill>
                  <a:srgbClr val="002366"/>
                </a:solidFill>
                <a:latin typeface="Muli Regular" panose="020B0604020202020204" charset="0"/>
                <a:ea typeface="Muli Black"/>
              </a:rPr>
              <a:t>✓ </a:t>
            </a:r>
            <a:r>
              <a:rPr lang="en-US" sz="2656" dirty="0">
                <a:solidFill>
                  <a:srgbClr val="002366"/>
                </a:solidFill>
                <a:latin typeface="Muli Regular" panose="020B0604020202020204" charset="0"/>
              </a:rPr>
              <a:t>Evaluating Your People:</a:t>
            </a:r>
          </a:p>
          <a:p>
            <a:pPr marL="438529" lvl="1" indent="-219264">
              <a:lnSpc>
                <a:spcPts val="3718"/>
              </a:lnSpc>
              <a:buFont typeface="Arial"/>
              <a:buChar char="•"/>
            </a:pPr>
            <a:r>
              <a:rPr lang="en-US" sz="2656" dirty="0">
                <a:solidFill>
                  <a:srgbClr val="002366"/>
                </a:solidFill>
                <a:latin typeface="Muli Regular" panose="020B0604020202020204" charset="0"/>
              </a:rPr>
              <a:t>Product vs. Process vs. Person</a:t>
            </a:r>
          </a:p>
          <a:p>
            <a:pPr>
              <a:lnSpc>
                <a:spcPts val="3718"/>
              </a:lnSpc>
            </a:pPr>
            <a:endParaRPr lang="en-US" sz="2656" dirty="0">
              <a:solidFill>
                <a:srgbClr val="002366"/>
              </a:solidFill>
              <a:latin typeface="Muli Regular" panose="020B0604020202020204" charset="0"/>
            </a:endParaRPr>
          </a:p>
          <a:p>
            <a:pPr>
              <a:lnSpc>
                <a:spcPts val="3718"/>
              </a:lnSpc>
            </a:pPr>
            <a:r>
              <a:rPr lang="en-US" sz="2656" dirty="0">
                <a:solidFill>
                  <a:srgbClr val="002366"/>
                </a:solidFill>
                <a:latin typeface="Muli Regular" panose="020B0604020202020204" charset="0"/>
                <a:ea typeface="Muli Black"/>
              </a:rPr>
              <a:t>✓ </a:t>
            </a:r>
            <a:r>
              <a:rPr lang="en-US" sz="2656" dirty="0">
                <a:solidFill>
                  <a:srgbClr val="002366"/>
                </a:solidFill>
                <a:latin typeface="Muli Regular" panose="020B0604020202020204" charset="0"/>
              </a:rPr>
              <a:t>Independent vs Interdependent Tasks</a:t>
            </a:r>
          </a:p>
          <a:p>
            <a:pPr marL="438529" lvl="1" indent="-219264">
              <a:lnSpc>
                <a:spcPts val="3718"/>
              </a:lnSpc>
              <a:buFont typeface="Arial"/>
              <a:buChar char="•"/>
            </a:pPr>
            <a:r>
              <a:rPr lang="en-US" sz="2656" dirty="0">
                <a:solidFill>
                  <a:srgbClr val="002366"/>
                </a:solidFill>
                <a:latin typeface="Muli Regular" panose="020B0604020202020204" charset="0"/>
              </a:rPr>
              <a:t>Compartmentalizing tasks</a:t>
            </a:r>
          </a:p>
          <a:p>
            <a:pPr>
              <a:lnSpc>
                <a:spcPts val="3718"/>
              </a:lnSpc>
            </a:pPr>
            <a:endParaRPr lang="en-US" sz="2656" dirty="0">
              <a:solidFill>
                <a:srgbClr val="002366"/>
              </a:solidFill>
              <a:latin typeface="Muli Regular" panose="020B0604020202020204" charset="0"/>
            </a:endParaRPr>
          </a:p>
          <a:p>
            <a:pPr>
              <a:lnSpc>
                <a:spcPts val="3718"/>
              </a:lnSpc>
            </a:pPr>
            <a:r>
              <a:rPr lang="en-US" sz="2656" dirty="0">
                <a:solidFill>
                  <a:srgbClr val="002366"/>
                </a:solidFill>
                <a:latin typeface="Muli Regular" panose="020B0604020202020204" charset="0"/>
                <a:ea typeface="Muli Black"/>
              </a:rPr>
              <a:t>✓ </a:t>
            </a:r>
            <a:r>
              <a:rPr lang="en-US" sz="2656" dirty="0">
                <a:solidFill>
                  <a:srgbClr val="002366"/>
                </a:solidFill>
                <a:latin typeface="Muli Regular" panose="020B0604020202020204" charset="0"/>
              </a:rPr>
              <a:t>Maintain External Focus (e.g., customers)</a:t>
            </a:r>
          </a:p>
          <a:p>
            <a:pPr marL="438529" lvl="1" indent="-219264">
              <a:lnSpc>
                <a:spcPts val="3718"/>
              </a:lnSpc>
              <a:buFont typeface="Arial"/>
              <a:buChar char="•"/>
            </a:pPr>
            <a:r>
              <a:rPr lang="en-US" sz="2656" dirty="0">
                <a:solidFill>
                  <a:srgbClr val="002366"/>
                </a:solidFill>
                <a:latin typeface="Muli Regular" panose="020B0604020202020204" charset="0"/>
              </a:rPr>
              <a:t>The who, the why, the how</a:t>
            </a:r>
          </a:p>
        </p:txBody>
      </p:sp>
      <p:sp>
        <p:nvSpPr>
          <p:cNvPr id="6" name="AutoShape 6"/>
          <p:cNvSpPr/>
          <p:nvPr/>
        </p:nvSpPr>
        <p:spPr>
          <a:xfrm>
            <a:off x="0" y="0"/>
            <a:ext cx="18288000" cy="1028700"/>
          </a:xfrm>
          <a:prstGeom prst="rect">
            <a:avLst/>
          </a:prstGeom>
          <a:solidFill>
            <a:srgbClr val="002366"/>
          </a:solidFill>
        </p:spPr>
      </p:sp>
      <p:grpSp>
        <p:nvGrpSpPr>
          <p:cNvPr id="7" name="Group 7"/>
          <p:cNvGrpSpPr/>
          <p:nvPr/>
        </p:nvGrpSpPr>
        <p:grpSpPr>
          <a:xfrm>
            <a:off x="1674657" y="431931"/>
            <a:ext cx="1213733" cy="164839"/>
            <a:chOff x="0" y="0"/>
            <a:chExt cx="1618311" cy="219785"/>
          </a:xfrm>
        </p:grpSpPr>
        <p:sp>
          <p:nvSpPr>
            <p:cNvPr id="8" name="AutoShape 8"/>
            <p:cNvSpPr/>
            <p:nvPr/>
          </p:nvSpPr>
          <p:spPr>
            <a:xfrm>
              <a:off x="0" y="0"/>
              <a:ext cx="236347" cy="219785"/>
            </a:xfrm>
            <a:prstGeom prst="rect">
              <a:avLst/>
            </a:prstGeom>
            <a:solidFill>
              <a:srgbClr val="CCAAFF"/>
            </a:solidFill>
          </p:spPr>
        </p:sp>
        <p:sp>
          <p:nvSpPr>
            <p:cNvPr id="9" name="AutoShape 9"/>
            <p:cNvSpPr/>
            <p:nvPr/>
          </p:nvSpPr>
          <p:spPr>
            <a:xfrm>
              <a:off x="460654" y="0"/>
              <a:ext cx="236347" cy="219785"/>
            </a:xfrm>
            <a:prstGeom prst="rect">
              <a:avLst/>
            </a:prstGeom>
            <a:solidFill>
              <a:srgbClr val="CCAAFF"/>
            </a:solidFill>
          </p:spPr>
        </p:sp>
        <p:sp>
          <p:nvSpPr>
            <p:cNvPr id="10" name="AutoShape 10"/>
            <p:cNvSpPr/>
            <p:nvPr/>
          </p:nvSpPr>
          <p:spPr>
            <a:xfrm>
              <a:off x="921309" y="0"/>
              <a:ext cx="236347" cy="219785"/>
            </a:xfrm>
            <a:prstGeom prst="rect">
              <a:avLst/>
            </a:prstGeom>
            <a:solidFill>
              <a:srgbClr val="31145B"/>
            </a:solidFill>
          </p:spPr>
        </p:sp>
        <p:sp>
          <p:nvSpPr>
            <p:cNvPr id="11" name="AutoShape 11"/>
            <p:cNvSpPr/>
            <p:nvPr/>
          </p:nvSpPr>
          <p:spPr>
            <a:xfrm>
              <a:off x="1381963" y="0"/>
              <a:ext cx="236347" cy="219785"/>
            </a:xfrm>
            <a:prstGeom prst="rect">
              <a:avLst/>
            </a:prstGeom>
            <a:solidFill>
              <a:srgbClr val="CCAAFF"/>
            </a:solidFill>
          </p:spPr>
        </p:sp>
        <p:sp>
          <p:nvSpPr>
            <p:cNvPr id="12" name="AutoShape 12"/>
            <p:cNvSpPr/>
            <p:nvPr/>
          </p:nvSpPr>
          <p:spPr>
            <a:xfrm>
              <a:off x="996268" y="69706"/>
              <a:ext cx="86430" cy="80373"/>
            </a:xfrm>
            <a:prstGeom prst="rect">
              <a:avLst/>
            </a:prstGeom>
            <a:solidFill>
              <a:srgbClr val="FFFFFF"/>
            </a:solidFill>
          </p:spPr>
        </p:sp>
      </p:grpSp>
      <p:sp>
        <p:nvSpPr>
          <p:cNvPr id="13" name="TextBox 13"/>
          <p:cNvSpPr txBox="1"/>
          <p:nvPr/>
        </p:nvSpPr>
        <p:spPr>
          <a:xfrm>
            <a:off x="1674657" y="2161679"/>
            <a:ext cx="9169112" cy="746705"/>
          </a:xfrm>
          <a:prstGeom prst="rect">
            <a:avLst/>
          </a:prstGeom>
        </p:spPr>
        <p:txBody>
          <a:bodyPr lIns="0" tIns="0" rIns="0" bIns="0" rtlCol="0" anchor="t">
            <a:spAutoFit/>
          </a:bodyPr>
          <a:lstStyle/>
          <a:p>
            <a:pPr algn="ctr">
              <a:lnSpc>
                <a:spcPts val="6000"/>
              </a:lnSpc>
            </a:pPr>
            <a:r>
              <a:rPr lang="en-US" sz="5000">
                <a:solidFill>
                  <a:srgbClr val="002366"/>
                </a:solidFill>
                <a:latin typeface="Muli Black"/>
              </a:rPr>
              <a:t>Performance  Matters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777</Words>
  <Application>Microsoft Office PowerPoint</Application>
  <PresentationFormat>Custom</PresentationFormat>
  <Paragraphs>157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Muli Black</vt:lpstr>
      <vt:lpstr>Muli Regular</vt:lpstr>
      <vt:lpstr>Muli Bold Bold</vt:lpstr>
      <vt:lpstr>Arial</vt:lpstr>
      <vt:lpstr>Muli Regular Bold</vt:lpstr>
      <vt:lpstr>Muli Black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Violet Simple Marketing Plan Presentation</dc:title>
  <dc:creator>LumiguidPC</dc:creator>
  <cp:lastModifiedBy>RitzPC2</cp:lastModifiedBy>
  <cp:revision>4</cp:revision>
  <dcterms:created xsi:type="dcterms:W3CDTF">2006-08-16T00:00:00Z</dcterms:created>
  <dcterms:modified xsi:type="dcterms:W3CDTF">2020-04-22T21:57:58Z</dcterms:modified>
  <dc:identifier>DAD6LuwH9QA</dc:identifier>
</cp:coreProperties>
</file>